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8"/>
  </p:notesMasterIdLst>
  <p:sldIdLst>
    <p:sldId id="256" r:id="rId2"/>
    <p:sldId id="312" r:id="rId3"/>
    <p:sldId id="309" r:id="rId4"/>
    <p:sldId id="259" r:id="rId5"/>
    <p:sldId id="313" r:id="rId6"/>
    <p:sldId id="314" r:id="rId7"/>
    <p:sldId id="285" r:id="rId8"/>
    <p:sldId id="279" r:id="rId9"/>
    <p:sldId id="311" r:id="rId10"/>
    <p:sldId id="354" r:id="rId11"/>
    <p:sldId id="352" r:id="rId12"/>
    <p:sldId id="353" r:id="rId13"/>
    <p:sldId id="296" r:id="rId14"/>
    <p:sldId id="341" r:id="rId15"/>
    <p:sldId id="347" r:id="rId16"/>
    <p:sldId id="315" r:id="rId17"/>
    <p:sldId id="316" r:id="rId18"/>
    <p:sldId id="342" r:id="rId19"/>
    <p:sldId id="348" r:id="rId20"/>
    <p:sldId id="317" r:id="rId21"/>
    <p:sldId id="318" r:id="rId22"/>
    <p:sldId id="343" r:id="rId23"/>
    <p:sldId id="344" r:id="rId24"/>
    <p:sldId id="319" r:id="rId25"/>
    <p:sldId id="320" r:id="rId26"/>
    <p:sldId id="321" r:id="rId27"/>
    <p:sldId id="323" r:id="rId28"/>
    <p:sldId id="324" r:id="rId29"/>
    <p:sldId id="325" r:id="rId30"/>
    <p:sldId id="338" r:id="rId31"/>
    <p:sldId id="339" r:id="rId32"/>
    <p:sldId id="326" r:id="rId33"/>
    <p:sldId id="327" r:id="rId34"/>
    <p:sldId id="328" r:id="rId35"/>
    <p:sldId id="329" r:id="rId36"/>
    <p:sldId id="330" r:id="rId37"/>
    <p:sldId id="307" r:id="rId38"/>
    <p:sldId id="340" r:id="rId39"/>
    <p:sldId id="349" r:id="rId40"/>
    <p:sldId id="350" r:id="rId41"/>
    <p:sldId id="351" r:id="rId42"/>
    <p:sldId id="333" r:id="rId43"/>
    <p:sldId id="334" r:id="rId44"/>
    <p:sldId id="335" r:id="rId45"/>
    <p:sldId id="336" r:id="rId46"/>
    <p:sldId id="337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17" autoAdjust="0"/>
    <p:restoredTop sz="94660"/>
  </p:normalViewPr>
  <p:slideViewPr>
    <p:cSldViewPr>
      <p:cViewPr varScale="1">
        <p:scale>
          <a:sx n="92" d="100"/>
          <a:sy n="92" d="100"/>
        </p:scale>
        <p:origin x="-9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6D44-F04B-4CBB-BB54-199A36A2C3D4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BC601-2388-4182-9B6D-639EFC1E8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“Focus is a matter of deciding what things you’re not going to do.” — John </a:t>
            </a:r>
            <a:r>
              <a:rPr lang="en-US" dirty="0" err="1" smtClean="0"/>
              <a:t>Carmack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BC601-2388-4182-9B6D-639EFC1E87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1584584-7AC7-4667-80BA-0241769BBA00}" type="datetimeFigureOut">
              <a:rPr lang="en-US" smtClean="0"/>
              <a:pPr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733B5D4-EEE4-4BBB-8574-729290207B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hefman@squaredi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squaredi.blogspo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squaredi.blogspot.com/" TargetMode="External"/><Relationship Id="rId2" Type="http://schemas.openxmlformats.org/officeDocument/2006/relationships/hyperlink" Target="mailto:dshefman@squaredi.com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do I get it to do </a:t>
            </a:r>
          </a:p>
          <a:p>
            <a:r>
              <a:rPr lang="en-US" sz="2400" dirty="0" smtClean="0"/>
              <a:t>what I want?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Focusing on the </a:t>
            </a:r>
            <a:br>
              <a:rPr lang="en-US" sz="5400" dirty="0" smtClean="0"/>
            </a:br>
            <a:r>
              <a:rPr lang="en-US" sz="5400" dirty="0" smtClean="0"/>
              <a:t>Spark </a:t>
            </a:r>
            <a:r>
              <a:rPr lang="en-US" sz="5400" dirty="0" err="1" smtClean="0"/>
              <a:t>DataGrid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4114800" y="4724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Drew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Shefman</a:t>
            </a:r>
            <a:endParaRPr lang="en-US" sz="1400" dirty="0" smtClean="0">
              <a:solidFill>
                <a:schemeClr val="tx2"/>
              </a:solidFill>
              <a:latin typeface="+mj-lt"/>
              <a:ea typeface="Adobe Gothic Std B" pitchFamily="34" charset="-128"/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  <a:hlinkClick r:id="rId3"/>
              </a:rPr>
              <a:t>dshefman@squaredi.com</a:t>
            </a:r>
            <a:endParaRPr lang="en-US" sz="1400" dirty="0" smtClean="0">
              <a:solidFill>
                <a:schemeClr val="tx2"/>
              </a:solidFill>
              <a:latin typeface="+mj-lt"/>
              <a:ea typeface="Adobe Gothic Std B" pitchFamily="34" charset="-128"/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Blog: </a:t>
            </a:r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  <a:hlinkClick r:id="rId4"/>
              </a:rPr>
              <a:t>http://squaredi.blogspot.com/</a:t>
            </a:r>
            <a:endParaRPr lang="en-US" sz="1400" dirty="0" smtClean="0">
              <a:solidFill>
                <a:schemeClr val="tx2"/>
              </a:solidFill>
              <a:latin typeface="+mj-lt"/>
              <a:ea typeface="Adobe Gothic Std B" pitchFamily="34" charset="-128"/>
            </a:endParaRP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Twitter: </a:t>
            </a:r>
            <a:r>
              <a:rPr lang="en-US" sz="1400" dirty="0" err="1" smtClean="0">
                <a:solidFill>
                  <a:schemeClr val="tx2"/>
                </a:solidFill>
                <a:latin typeface="+mj-lt"/>
                <a:ea typeface="Adobe Gothic Std B" pitchFamily="34" charset="-128"/>
              </a:rPr>
              <a:t>dshefman</a:t>
            </a:r>
            <a:endParaRPr lang="en-US" sz="1400" dirty="0">
              <a:solidFill>
                <a:schemeClr val="tx2"/>
              </a:solidFill>
              <a:latin typeface="+mj-lt"/>
              <a:ea typeface="Adobe Gothic Std B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86200"/>
            <a:ext cx="390144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075" name="ShockwaveFlash1" r:id="rId2" imgW="8685714" imgH="6133333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me the Focus (total control)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1028" name="Picture 4" descr="C:\Users\Drew\Documents\SquaredI\Presentations\SparkDG Focus\garfield total contr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83820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2050" name="ShockwaveFlash1" r:id="rId2" imgW="8992855" imgH="602064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me the code!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12329"/>
          <a:stretch>
            <a:fillRect/>
          </a:stretch>
        </p:blipFill>
        <p:spPr bwMode="auto">
          <a:xfrm>
            <a:off x="2895600" y="2667000"/>
            <a:ext cx="3305174" cy="36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r>
              <a:rPr lang="en-US" dirty="0" smtClean="0"/>
              <a:t> – Original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function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):Boolean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(editor)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editor.startItemEditorSession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 false;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function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endItemEditorSession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cancel:Boolean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false):Boolean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 (editor)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editor.endItemEditorSession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(cancel);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return false;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   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Occasionally editable fields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781800" cy="451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DataGrid</a:t>
            </a:r>
            <a:r>
              <a:rPr lang="en-US" dirty="0" smtClean="0"/>
              <a:t>: </a:t>
            </a:r>
            <a:r>
              <a:rPr lang="en-US" b="1" dirty="0" err="1" smtClean="0"/>
              <a:t>startItemEditorSession</a:t>
            </a:r>
            <a:r>
              <a:rPr lang="en-US" dirty="0" smtClean="0"/>
              <a:t>() –</a:t>
            </a:r>
            <a:br>
              <a:rPr lang="en-US" dirty="0" smtClean="0"/>
            </a:br>
            <a:r>
              <a:rPr lang="en-US" dirty="0" smtClean="0"/>
              <a:t> adding occasionally editable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 Add a check for editable data 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override public 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):Boolean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dataIsEditable:Boolean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isDataEditable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rowIndex,columnIndex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dataIsEditable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editingStarted:Boolean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super.startItemEditorSession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rowIndex,columnIndex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editingStarted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false;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r>
              <a:rPr lang="en-US" dirty="0" smtClean="0"/>
              <a:t>: </a:t>
            </a:r>
            <a:r>
              <a:rPr lang="en-US" b="1" dirty="0" err="1" smtClean="0"/>
              <a:t>isDataEditable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//Convert the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and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to data and property values, then evaluate elsewhere</a:t>
            </a:r>
          </a:p>
          <a:p>
            <a:pPr>
              <a:buNone/>
            </a:pPr>
            <a:endParaRPr lang="en-US" b="1" dirty="0" smtClean="0">
              <a:solidFill>
                <a:schemeClr val="accent1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protected 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isDataEditable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):Boolean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isDataEditableHelper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!= null)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dataItem:Object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dataProvider.getItemAt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column:GridColumn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GridColumn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columns.getItemAt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pPr lvl="2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dataField:String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column.dataField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isDataEditableHelper.isDataEditableForProperty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dataItem,dataField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true;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IIsDataEditable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isDataEditableForProperty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7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data:Object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7"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property:String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=""):Boolean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Step 2: Business Requirements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9530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17526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Creating the hoop</a:t>
            </a:r>
          </a:p>
          <a:p>
            <a:endParaRPr lang="en-US" sz="2800" dirty="0" smtClean="0"/>
          </a:p>
          <a:p>
            <a:r>
              <a:rPr lang="en-US" sz="2800" dirty="0" smtClean="0"/>
              <a:t>there is no jumping yet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Freelance Developer / Architect with 15 years of professional multimedia experience</a:t>
            </a:r>
          </a:p>
          <a:p>
            <a:r>
              <a:rPr lang="en-US" dirty="0" smtClean="0"/>
              <a:t>Certified Flex Expert / Instructor</a:t>
            </a:r>
          </a:p>
          <a:p>
            <a:r>
              <a:rPr lang="en-US" dirty="0" smtClean="0"/>
              <a:t>Professor of Multimedia @ University of Houston</a:t>
            </a:r>
          </a:p>
          <a:p>
            <a:endParaRPr lang="en-US" dirty="0" smtClean="0"/>
          </a:p>
          <a:p>
            <a:r>
              <a:rPr lang="en-US" dirty="0" smtClean="0"/>
              <a:t>Just finished multi-month </a:t>
            </a:r>
            <a:r>
              <a:rPr lang="en-US" dirty="0" err="1" smtClean="0"/>
              <a:t>AdvancedDataGrid</a:t>
            </a:r>
            <a:r>
              <a:rPr lang="en-US" dirty="0" smtClean="0"/>
              <a:t> customization</a:t>
            </a:r>
          </a:p>
          <a:p>
            <a:r>
              <a:rPr lang="en-US" dirty="0" smtClean="0"/>
              <a:t>Working on Excel like features for </a:t>
            </a:r>
            <a:r>
              <a:rPr lang="en-US" dirty="0" err="1" smtClean="0"/>
              <a:t>SparkDataGrid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IGridFocus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Adding additional focus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setFocusNone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setFocusFirst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setFocusRow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setFocusToDataItem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data:Object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setFocusVertically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direction:int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startPosition:IEditedItemPositionVO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=null):void</a:t>
            </a:r>
          </a:p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setFocusHorizontally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direction:int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=1,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startPosition:IEditedItemPositionVO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=null):void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Tips and </a:t>
            </a:r>
            <a:r>
              <a:rPr lang="en-US" dirty="0" err="1" smtClean="0"/>
              <a:t>Gotcha’s</a:t>
            </a:r>
            <a:r>
              <a:rPr lang="en-US" dirty="0" smtClean="0"/>
              <a:t> after you’ve focused to the correct cell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Editing a cell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5161"/>
          <a:stretch>
            <a:fillRect/>
          </a:stretch>
        </p:blipFill>
        <p:spPr bwMode="auto">
          <a:xfrm>
            <a:off x="2514600" y="3392140"/>
            <a:ext cx="3962400" cy="298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ItemRender</a:t>
            </a:r>
            <a:r>
              <a:rPr lang="en-US" dirty="0" smtClean="0"/>
              <a:t> (</a:t>
            </a:r>
            <a:r>
              <a:rPr lang="en-US" dirty="0" err="1" smtClean="0"/>
              <a:t>IGridItemRenderer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ItemEditor</a:t>
            </a:r>
            <a:r>
              <a:rPr lang="en-US" dirty="0" smtClean="0"/>
              <a:t> (</a:t>
            </a:r>
            <a:r>
              <a:rPr lang="en-US" dirty="0" err="1" smtClean="0"/>
              <a:t>IGridItemEditor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There is a separate instance of the renderer and editor.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Editor is created and sits on top of renderer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ItemRender</a:t>
            </a:r>
            <a:r>
              <a:rPr lang="en-US" dirty="0" smtClean="0"/>
              <a:t> (</a:t>
            </a:r>
            <a:r>
              <a:rPr lang="en-US" dirty="0" err="1" smtClean="0"/>
              <a:t>IGridItemRenderer</a:t>
            </a:r>
            <a:r>
              <a:rPr lang="en-US" dirty="0" smtClean="0"/>
              <a:t>) </a:t>
            </a:r>
            <a:r>
              <a:rPr lang="en-US" dirty="0" err="1" smtClean="0"/>
              <a:t>renderIsEditable</a:t>
            </a:r>
            <a:r>
              <a:rPr lang="en-US" dirty="0" smtClean="0"/>
              <a:t> = true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 is a renderer and it is editable.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editor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Renderer &amp; Editor</a:t>
            </a:r>
          </a:p>
          <a:p>
            <a:r>
              <a:rPr lang="en-US" dirty="0" smtClean="0"/>
              <a:t>Many good events fire</a:t>
            </a:r>
          </a:p>
          <a:p>
            <a:r>
              <a:rPr lang="en-US" dirty="0" smtClean="0"/>
              <a:t>Before session ends, save() gets called</a:t>
            </a:r>
          </a:p>
          <a:p>
            <a:r>
              <a:rPr lang="en-US" dirty="0" smtClean="0"/>
              <a:t>2 separate visual elements involved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err="1" smtClean="0"/>
              <a:t>RendererIsEditable</a:t>
            </a:r>
            <a:endParaRPr lang="en-US" b="1" dirty="0" smtClean="0"/>
          </a:p>
          <a:p>
            <a:r>
              <a:rPr lang="en-US" dirty="0" smtClean="0"/>
              <a:t>Hardly any events fire</a:t>
            </a:r>
          </a:p>
          <a:p>
            <a:r>
              <a:rPr lang="en-US" dirty="0" smtClean="0"/>
              <a:t>You are on your own for saving data</a:t>
            </a:r>
          </a:p>
          <a:p>
            <a:r>
              <a:rPr lang="en-US" dirty="0" smtClean="0"/>
              <a:t>1 visual </a:t>
            </a:r>
            <a:r>
              <a:rPr lang="en-US" smtClean="0"/>
              <a:t>element involved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Editing events when </a:t>
            </a:r>
            <a:br>
              <a:rPr lang="en-US" dirty="0" smtClean="0"/>
            </a:br>
            <a:r>
              <a:rPr lang="en-US" dirty="0" err="1" smtClean="0"/>
              <a:t>rendererIsEditable</a:t>
            </a:r>
            <a:r>
              <a:rPr lang="en-US" dirty="0" smtClean="0"/>
              <a:t> == true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Events that fire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GRID_ITEM_EDITOR_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SESSION_SAVE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Events that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DO NOT </a:t>
            </a:r>
            <a:r>
              <a:rPr lang="en-US" b="1" dirty="0" smtClean="0"/>
              <a:t>fire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GRID_ITEM_EDITOR_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SESSION_STARTING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GRID_ITEM_EDITOR_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SESSION_START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GRID_ITEM_EDITOR_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SESSION_CANCEL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RendererIsEditable</a:t>
            </a:r>
            <a:r>
              <a:rPr lang="en-US" dirty="0" smtClean="0"/>
              <a:t>: So how do I save?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Via </a:t>
            </a:r>
            <a:r>
              <a:rPr lang="en-US" dirty="0" err="1" smtClean="0"/>
              <a:t>IGridItemRenderer</a:t>
            </a:r>
            <a:r>
              <a:rPr lang="en-US" dirty="0" smtClean="0"/>
              <a:t>, you get the following properties: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data:Object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grid:Grid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column:GridColumn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update the data object or data provider on: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Event.CHANGE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FocusEvent.FOCUS_OUT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ItemEditor</a:t>
            </a:r>
            <a:r>
              <a:rPr lang="en-US" dirty="0" smtClean="0"/>
              <a:t>: How do I save?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Editing one property of a simple </a:t>
            </a:r>
            <a:r>
              <a:rPr lang="en-US" dirty="0" err="1" smtClean="0"/>
              <a:t>datatype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IGridItemEditor.value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updatedValue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Editing multiple values: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Override save() and update the data object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Note: save() returns a Boolean. It should be true. You can’t stop editing otherwise.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Wishlist</a:t>
            </a:r>
            <a:r>
              <a:rPr lang="en-US" dirty="0" smtClean="0"/>
              <a:t> &amp; Accolades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352800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274052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right about SDG editing and extending?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Fantastically easy – relative to ADG</a:t>
            </a:r>
          </a:p>
          <a:p>
            <a:r>
              <a:rPr lang="en-US" dirty="0" smtClean="0"/>
              <a:t>Single point of entry and exit for all editing</a:t>
            </a:r>
          </a:p>
          <a:p>
            <a:r>
              <a:rPr lang="en-US" dirty="0" smtClean="0"/>
              <a:t>Have not needed </a:t>
            </a:r>
            <a:r>
              <a:rPr lang="en-US" dirty="0" err="1" smtClean="0"/>
              <a:t>mx_internal</a:t>
            </a:r>
            <a:r>
              <a:rPr lang="en-US" dirty="0" smtClean="0"/>
              <a:t>, or even protected method access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needs improvement about SDG editing?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Informational events if </a:t>
            </a:r>
            <a:r>
              <a:rPr lang="en-US" dirty="0" err="1" smtClean="0"/>
              <a:t>rendererIsEditable</a:t>
            </a:r>
            <a:r>
              <a:rPr lang="en-US" dirty="0" smtClean="0"/>
              <a:t>==true</a:t>
            </a:r>
          </a:p>
          <a:p>
            <a:r>
              <a:rPr lang="en-US" dirty="0" smtClean="0"/>
              <a:t>Call save() if </a:t>
            </a:r>
            <a:r>
              <a:rPr lang="en-US" dirty="0" err="1" smtClean="0"/>
              <a:t>IGridItemEditor</a:t>
            </a:r>
            <a:r>
              <a:rPr lang="en-US" dirty="0" smtClean="0"/>
              <a:t> &amp;&amp; </a:t>
            </a:r>
            <a:r>
              <a:rPr lang="en-US" dirty="0" err="1" smtClean="0"/>
              <a:t>renderIsEditable</a:t>
            </a:r>
            <a:endParaRPr lang="en-US" dirty="0" smtClean="0"/>
          </a:p>
          <a:p>
            <a:r>
              <a:rPr lang="en-US" dirty="0" smtClean="0"/>
              <a:t>Fix conflicting method signatures on </a:t>
            </a:r>
            <a:r>
              <a:rPr lang="en-US" dirty="0" err="1" smtClean="0"/>
              <a:t>IGridItemEditor</a:t>
            </a:r>
            <a:r>
              <a:rPr lang="en-US" dirty="0" smtClean="0"/>
              <a:t> &amp;&amp; </a:t>
            </a:r>
            <a:r>
              <a:rPr lang="en-US" dirty="0" err="1" smtClean="0"/>
              <a:t>IGridItemRenderer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They both can’t be implemented in the same class easily</a:t>
            </a:r>
          </a:p>
          <a:p>
            <a:r>
              <a:rPr lang="en-US" dirty="0" smtClean="0"/>
              <a:t>Row selected state should follow focus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talking about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84648" cy="4572000"/>
          </a:xfrm>
        </p:spPr>
        <p:txBody>
          <a:bodyPr/>
          <a:lstStyle/>
          <a:p>
            <a:r>
              <a:rPr lang="en-US" dirty="0" smtClean="0"/>
              <a:t>The elements and structure of the Spark </a:t>
            </a:r>
            <a:r>
              <a:rPr lang="en-US" dirty="0" err="1" smtClean="0"/>
              <a:t>DataGrid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Extending the grid,  focusing on focus control examples</a:t>
            </a:r>
          </a:p>
          <a:p>
            <a:r>
              <a:rPr lang="en-US" dirty="0" smtClean="0"/>
              <a:t>Bugs and </a:t>
            </a:r>
            <a:r>
              <a:rPr lang="en-US" dirty="0" err="1" smtClean="0"/>
              <a:t>gotcha’s</a:t>
            </a:r>
            <a:r>
              <a:rPr lang="en-US" dirty="0" smtClean="0"/>
              <a:t> when you are focusing and item editing</a:t>
            </a:r>
          </a:p>
          <a:p>
            <a:r>
              <a:rPr lang="en-US" dirty="0" smtClean="0"/>
              <a:t>Setting yourself up for success in meeting requirements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502920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“Focus is a matter of deciding what things you’re not going to do.”</a:t>
            </a:r>
          </a:p>
          <a:p>
            <a:r>
              <a:rPr lang="en-US" dirty="0" smtClean="0"/>
              <a:t> — John </a:t>
            </a:r>
            <a:r>
              <a:rPr lang="en-US" dirty="0" err="1" smtClean="0"/>
              <a:t>Carmack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a custom event when </a:t>
            </a:r>
            <a:r>
              <a:rPr lang="en-US" dirty="0" err="1" smtClean="0"/>
              <a:t>renderIsEditable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override public function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):Boolean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dataIsEditable:Boolean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isDataEditable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rowIndex,columnIndex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dataIsEditable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buNone/>
            </a:pP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editingStarted:Boolean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super.startItemEditorSession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rowIndex,columnIndex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editingStarted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2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3"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dispatchItemEditorChangedEvent</a:t>
            </a: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columnIndex,rowIndex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2"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editingStarted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false;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override public function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endItemEditorSession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cancel:Boolean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=false):Boolean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rtn:Boolean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super.endItemEditorSession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(cancel);</a:t>
            </a:r>
          </a:p>
          <a:p>
            <a:pPr lvl="1"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dispatchItemEditorChangedEvent</a:t>
            </a:r>
            <a:r>
              <a:rPr lang="en-US" sz="12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(-1,-1);</a:t>
            </a:r>
          </a:p>
          <a:p>
            <a:pPr lvl="1">
              <a:buNone/>
            </a:pP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return </a:t>
            </a:r>
            <a:r>
              <a:rPr lang="en-US" sz="12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rtn</a:t>
            </a:r>
            <a:r>
              <a:rPr lang="en-US" sz="12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informational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private function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dispatchItemEditorChangedEvent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rowIndex:int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):void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dataGridEvent:FocusGridItemEditorEvent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null;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column:GridColumn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=null</a:t>
            </a: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if (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&gt;=0 &amp;&amp;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columns.length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lvl="2"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column=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columns.getItemAt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 as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GridColumn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lvl="1">
              <a:buNone/>
            </a:pPr>
            <a:endParaRPr lang="en-US" sz="14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FocusGridItemEditorEvent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FocusGridItemEditorEvent.GRID_ITEM_EDITOR_SESSION_CHANGED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dataGridEvent.columnIndex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dataGridEvent.column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column;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dataGridEvent.rowIndex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>
              <a:buNone/>
            </a:pP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dispatchEvent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dataGridEvent</a:t>
            </a:r>
            <a:r>
              <a:rPr lang="en-US" sz="14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set up these files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Extending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extensions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MySDGBugFix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Exclusively for fixing Flex bugs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(Note: At the moment, I haven’t found any for SDG)</a:t>
            </a:r>
          </a:p>
          <a:p>
            <a:r>
              <a:rPr lang="en-US" dirty="0" err="1" smtClean="0"/>
              <a:t>MySDGLibrary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Override and augment methods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 additional events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Add interfaces with default delegate implementation</a:t>
            </a:r>
          </a:p>
          <a:p>
            <a:r>
              <a:rPr lang="en-US" dirty="0" err="1" smtClean="0"/>
              <a:t>DomainSDG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Build up business rules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Implement interface delegates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Business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Business rules change, adding, modifying, and deleting requirements frequently</a:t>
            </a:r>
          </a:p>
          <a:p>
            <a:r>
              <a:rPr lang="en-US" dirty="0" smtClean="0"/>
              <a:t>Consider creating a single class for each rule</a:t>
            </a:r>
          </a:p>
          <a:p>
            <a:r>
              <a:rPr lang="en-US" dirty="0" smtClean="0"/>
              <a:t>Respond to an event(s) and perform an action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fx:Declarations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business:FocusOnKeyboardNavigationRule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	grid="{this}"/&gt;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business:SelectRowOnFocusRule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	grid="{this}" /&gt;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&lt;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business:SetFocusOnRowClickRule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	grid="{this}" /&gt;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fx:Declarations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&gt;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function set grid(v:DataGrid):void{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_grid = v;</a:t>
            </a:r>
          </a:p>
          <a:p>
            <a:pPr lvl="1"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addGridListeners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function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addGridListeners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():void{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grid.addEventListener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FocusGridItemEditorEvent.GRID_ITEM_EDITOR_SESSION_CHANGED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onGridItemEditorSessionChanged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false,0,true);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protected function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onGridItemEditorSessionChanged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event:FocusGridItemEditorEvent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):void{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grid.selectedIndex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event.rowIndex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Take-</a:t>
            </a:r>
            <a:r>
              <a:rPr lang="en-US" dirty="0" err="1" smtClean="0"/>
              <a:t>Aways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only one public method that needs to be modified for focus control –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US" dirty="0" smtClean="0"/>
              <a:t>Be aware of </a:t>
            </a:r>
            <a:r>
              <a:rPr lang="en-US" dirty="0" err="1" smtClean="0"/>
              <a:t>rendererIsEditable</a:t>
            </a:r>
            <a:r>
              <a:rPr lang="en-US" dirty="0" smtClean="0"/>
              <a:t> ramifications</a:t>
            </a:r>
          </a:p>
          <a:p>
            <a:endParaRPr lang="en-US" dirty="0" smtClean="0"/>
          </a:p>
          <a:p>
            <a:r>
              <a:rPr lang="en-US" dirty="0" smtClean="0"/>
              <a:t>Spark </a:t>
            </a:r>
            <a:r>
              <a:rPr lang="en-US" dirty="0" err="1" smtClean="0"/>
              <a:t>DataGrid</a:t>
            </a:r>
            <a:r>
              <a:rPr lang="en-US" dirty="0" smtClean="0"/>
              <a:t> is well structured, making it easier to figure out what is going 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ea typeface="Adobe Gothic Std B" pitchFamily="34" charset="-128"/>
              </a:rPr>
              <a:t>Drew </a:t>
            </a:r>
            <a:r>
              <a:rPr lang="en-US" sz="2800" dirty="0" err="1" smtClean="0">
                <a:solidFill>
                  <a:schemeClr val="tx2"/>
                </a:solidFill>
                <a:ea typeface="Adobe Gothic Std B" pitchFamily="34" charset="-128"/>
              </a:rPr>
              <a:t>Shefman</a:t>
            </a: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ea typeface="Adobe Gothic Std B" pitchFamily="34" charset="-128"/>
                <a:hlinkClick r:id="rId2"/>
              </a:rPr>
              <a:t>dshefman@squaredi.com</a:t>
            </a: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endParaRPr lang="en-US" sz="2800" dirty="0" smtClean="0">
              <a:ea typeface="Adobe Gothic Std B" pitchFamily="34" charset="-128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2"/>
                </a:solidFill>
                <a:ea typeface="Adobe Gothic Std B" pitchFamily="34" charset="-128"/>
              </a:rPr>
              <a:t>Blog: </a:t>
            </a:r>
            <a:r>
              <a:rPr lang="en-US" sz="2800" dirty="0" smtClean="0">
                <a:solidFill>
                  <a:schemeClr val="tx2"/>
                </a:solidFill>
                <a:ea typeface="Adobe Gothic Std B" pitchFamily="34" charset="-128"/>
                <a:hlinkClick r:id="rId3"/>
              </a:rPr>
              <a:t>http://squaredi.blogspot.com/</a:t>
            </a: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r>
              <a:rPr lang="en-US" sz="2800" dirty="0" smtClean="0">
                <a:ea typeface="Adobe Gothic Std B" pitchFamily="34" charset="-128"/>
              </a:rPr>
              <a:t>Twitter: </a:t>
            </a:r>
            <a:r>
              <a:rPr lang="en-US" sz="2800" dirty="0" err="1" smtClean="0">
                <a:ea typeface="Adobe Gothic Std B" pitchFamily="34" charset="-128"/>
              </a:rPr>
              <a:t>dshefman</a:t>
            </a:r>
            <a:endParaRPr lang="en-US" sz="2800" dirty="0" smtClean="0">
              <a:solidFill>
                <a:schemeClr val="tx2"/>
              </a:solidFill>
              <a:ea typeface="Adobe Gothic Std B" pitchFamily="34" charset="-12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"/>
            <a:ext cx="7086600" cy="628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IGridFocus</a:t>
            </a:r>
            <a:r>
              <a:rPr lang="en-US" dirty="0" smtClean="0"/>
              <a:t>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MySDG</a:t>
            </a:r>
            <a:endParaRPr lang="en-US" dirty="0" smtClean="0"/>
          </a:p>
          <a:p>
            <a:r>
              <a:rPr lang="en-US" dirty="0" err="1" smtClean="0"/>
              <a:t>SparkFocusDelegate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MySDG</a:t>
            </a:r>
            <a:r>
              <a:rPr lang="en-US" dirty="0" smtClean="0"/>
              <a:t> passes focus responsibility </a:t>
            </a:r>
          </a:p>
          <a:p>
            <a:pPr>
              <a:buNone/>
            </a:pPr>
            <a:r>
              <a:rPr lang="en-US" dirty="0" smtClean="0"/>
              <a:t>to the focus delegate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public function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setFocusFirst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focusDelegate.setFocusFirst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Structure of the SDG</a:t>
            </a:r>
          </a:p>
          <a:p>
            <a:r>
              <a:rPr lang="en-US" dirty="0" smtClean="0"/>
              <a:t>Focus Requirements</a:t>
            </a:r>
          </a:p>
          <a:p>
            <a:r>
              <a:rPr lang="en-US" dirty="0" smtClean="0"/>
              <a:t>Show me the Code – Focusing on Focus</a:t>
            </a:r>
          </a:p>
          <a:p>
            <a:r>
              <a:rPr lang="en-US" dirty="0" smtClean="0"/>
              <a:t>Editing data</a:t>
            </a:r>
          </a:p>
          <a:p>
            <a:r>
              <a:rPr lang="en-US" dirty="0" smtClean="0"/>
              <a:t>Accolades &amp; </a:t>
            </a:r>
            <a:r>
              <a:rPr lang="en-US" dirty="0" err="1" smtClean="0"/>
              <a:t>Wishlist</a:t>
            </a:r>
            <a:endParaRPr lang="en-US" dirty="0" smtClean="0"/>
          </a:p>
          <a:p>
            <a:r>
              <a:rPr lang="en-US" dirty="0" smtClean="0"/>
              <a:t>Extending the SDG for your domain</a:t>
            </a:r>
          </a:p>
          <a:p>
            <a:r>
              <a:rPr lang="en-US" dirty="0" smtClean="0"/>
              <a:t>Q&amp;A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access to the SDG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 delegate needs information from SDG</a:t>
            </a:r>
          </a:p>
          <a:p>
            <a:r>
              <a:rPr lang="en-US" dirty="0" smtClean="0"/>
              <a:t>Passing in a reference to SDG makes testing difficult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“</a:t>
            </a:r>
            <a:r>
              <a:rPr lang="en-US" dirty="0" err="1" smtClean="0"/>
              <a:t>Accessor</a:t>
            </a:r>
            <a:r>
              <a:rPr lang="en-US" dirty="0" smtClean="0"/>
              <a:t>”  or “Proxy” </a:t>
            </a:r>
          </a:p>
          <a:p>
            <a:pPr>
              <a:buNone/>
            </a:pPr>
            <a:r>
              <a:rPr lang="en-US" dirty="0" smtClean="0"/>
              <a:t>pattern to create a seam</a:t>
            </a:r>
            <a:endParaRPr lang="en-US" dirty="0"/>
          </a:p>
        </p:txBody>
      </p:sp>
      <p:pic>
        <p:nvPicPr>
          <p:cNvPr id="4098" name="Picture 2" descr="C:\Users\Drew\Documents\SquaredI\Presentations\ConceptImages\access_gran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0"/>
            <a:ext cx="4188884" cy="314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ISDGAccessor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Isolating grid properties from the grid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isGridEditable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():Boolean;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getColumnCount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isColumnEditable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):Boolean;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setTargetEditableCell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lvl="6">
              <a:buNone/>
            </a:pP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editableItemPosition:IEditedItemPositionVO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 lvl="6"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):void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getCurrentEditablePosition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IEditedItemPositionVO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setFocusToNone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():void;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getCollectionLength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getCollection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():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ICollectionView</a:t>
            </a:r>
            <a:endParaRPr lang="en-US" sz="17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getDataFieldFromColumnIndex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700" dirty="0" err="1" smtClean="0">
                <a:latin typeface="Courier New" pitchFamily="49" charset="0"/>
                <a:cs typeface="Courier New" pitchFamily="49" charset="0"/>
              </a:rPr>
              <a:t>columnIndex:int</a:t>
            </a:r>
            <a:r>
              <a:rPr lang="en-US" sz="1700" dirty="0" smtClean="0">
                <a:latin typeface="Courier New" pitchFamily="49" charset="0"/>
                <a:cs typeface="Courier New" pitchFamily="49" charset="0"/>
              </a:rPr>
              <a:t>):String;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3581400"/>
            <a:ext cx="5486400" cy="1371600"/>
          </a:xfrm>
        </p:spPr>
        <p:txBody>
          <a:bodyPr/>
          <a:lstStyle/>
          <a:p>
            <a:r>
              <a:rPr lang="en-US" dirty="0" smtClean="0"/>
              <a:t>Warning:</a:t>
            </a:r>
          </a:p>
          <a:p>
            <a:r>
              <a:rPr lang="en-US" dirty="0" smtClean="0"/>
              <a:t>Some might be custom </a:t>
            </a:r>
          </a:p>
          <a:p>
            <a:r>
              <a:rPr lang="en-US" dirty="0" smtClean="0"/>
              <a:t>Or newly created</a:t>
            </a:r>
          </a:p>
          <a:p>
            <a:r>
              <a:rPr lang="en-US" dirty="0" smtClean="0"/>
              <a:t>Due to limited research time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514600"/>
            <a:ext cx="32289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Interceptor Pattern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Purpose: </a:t>
            </a:r>
            <a:br>
              <a:rPr lang="en-US" dirty="0" smtClean="0"/>
            </a:br>
            <a:r>
              <a:rPr lang="en-US" dirty="0" smtClean="0"/>
              <a:t>To grab an incoming property value, modify it, then pass the modified value to the property.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Implementation: </a:t>
            </a:r>
            <a:br>
              <a:rPr lang="en-US" dirty="0" smtClean="0"/>
            </a:br>
            <a:r>
              <a:rPr lang="en-US" dirty="0" smtClean="0"/>
              <a:t>override public function set property (v:*):void</a:t>
            </a:r>
            <a:br>
              <a:rPr lang="en-US" dirty="0" smtClean="0"/>
            </a:b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super.property</a:t>
            </a:r>
            <a:r>
              <a:rPr lang="en-US" dirty="0" smtClean="0"/>
              <a:t>= </a:t>
            </a:r>
            <a:r>
              <a:rPr lang="en-US" dirty="0" err="1" smtClean="0"/>
              <a:t>interceptor.modifyProperty</a:t>
            </a:r>
            <a:r>
              <a:rPr lang="en-US" dirty="0" smtClean="0"/>
              <a:t>(v)</a:t>
            </a:r>
            <a:br>
              <a:rPr lang="en-US" dirty="0" smtClean="0"/>
            </a:br>
            <a:r>
              <a:rPr lang="en-US" dirty="0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Accessor</a:t>
            </a:r>
            <a:r>
              <a:rPr lang="en-US" dirty="0" smtClean="0"/>
              <a:t>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Purpose:</a:t>
            </a:r>
            <a:br>
              <a:rPr lang="en-US" dirty="0" smtClean="0"/>
            </a:br>
            <a:r>
              <a:rPr lang="en-US" dirty="0" smtClean="0"/>
              <a:t>Provides access to public properties of a class.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Implementation:</a:t>
            </a:r>
            <a:br>
              <a:rPr lang="en-US" dirty="0" smtClean="0"/>
            </a:br>
            <a:r>
              <a:rPr lang="en-US" dirty="0" smtClean="0"/>
              <a:t>In its simplest form, it exposes the same public properties as the class that it is exposing. </a:t>
            </a:r>
            <a:br>
              <a:rPr lang="en-US" dirty="0" smtClean="0"/>
            </a:br>
            <a:r>
              <a:rPr lang="en-US" dirty="0" smtClean="0"/>
              <a:t>It is needed for unit testing, in which setting some of these properties creates a series of events that is difficult to test.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600" dirty="0" err="1" smtClean="0"/>
              <a:t>var</a:t>
            </a:r>
            <a:r>
              <a:rPr lang="en-US" sz="2600" dirty="0" smtClean="0"/>
              <a:t> </a:t>
            </a:r>
            <a:r>
              <a:rPr lang="en-US" sz="2600" dirty="0" err="1" smtClean="0"/>
              <a:t>gridAccessor:IGridAccessor</a:t>
            </a:r>
            <a:r>
              <a:rPr lang="en-US" sz="2600" dirty="0" smtClean="0"/>
              <a:t> = new </a:t>
            </a:r>
            <a:r>
              <a:rPr lang="en-US" sz="2600" dirty="0" err="1" smtClean="0"/>
              <a:t>GridAccessor</a:t>
            </a:r>
            <a:r>
              <a:rPr lang="en-US" sz="2600" dirty="0" smtClean="0"/>
              <a:t>(this);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Evaluator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  <a:br>
              <a:rPr lang="en-US" dirty="0" smtClean="0"/>
            </a:br>
            <a:r>
              <a:rPr lang="en-US" dirty="0" smtClean="0"/>
              <a:t>To extract common business questions into a method that typically returns a </a:t>
            </a:r>
            <a:r>
              <a:rPr lang="en-US" dirty="0" err="1" smtClean="0"/>
              <a:t>boolean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Implementation:</a:t>
            </a:r>
            <a:br>
              <a:rPr lang="en-US" dirty="0" smtClean="0"/>
            </a:br>
            <a:r>
              <a:rPr lang="en-US" dirty="0" smtClean="0"/>
              <a:t>if (</a:t>
            </a:r>
            <a:r>
              <a:rPr lang="en-US" dirty="0" err="1" smtClean="0"/>
              <a:t>evaluator.isProductInOrder</a:t>
            </a:r>
            <a:r>
              <a:rPr lang="en-US" dirty="0" smtClean="0"/>
              <a:t>(product))</a:t>
            </a:r>
            <a:br>
              <a:rPr lang="en-US" dirty="0" smtClean="0"/>
            </a:br>
            <a:r>
              <a:rPr lang="en-US" dirty="0" smtClean="0"/>
              <a:t>if (</a:t>
            </a:r>
            <a:r>
              <a:rPr lang="en-US" dirty="0" err="1" smtClean="0"/>
              <a:t>evaluator.isProductOrderable</a:t>
            </a:r>
            <a:r>
              <a:rPr lang="en-US" dirty="0" smtClean="0"/>
              <a:t>(product))</a:t>
            </a:r>
            <a:br>
              <a:rPr lang="en-US" dirty="0" smtClean="0"/>
            </a:br>
            <a:r>
              <a:rPr lang="en-US" dirty="0" smtClean="0"/>
              <a:t>if (</a:t>
            </a:r>
            <a:r>
              <a:rPr lang="en-US" dirty="0" err="1" smtClean="0"/>
              <a:t>evaluator.isProductPromotion</a:t>
            </a:r>
            <a:r>
              <a:rPr lang="en-US" dirty="0" smtClean="0"/>
              <a:t>(product))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Delegate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Purpose:</a:t>
            </a:r>
            <a:br>
              <a:rPr lang="en-US" dirty="0" smtClean="0"/>
            </a:br>
            <a:r>
              <a:rPr lang="en-US" dirty="0" smtClean="0"/>
              <a:t>To offload all additional functionality, calculations, processing, etc that doesn’t directly set a property on the grid.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 err="1" smtClean="0"/>
              <a:t>DataGrid</a:t>
            </a:r>
            <a:r>
              <a:rPr lang="en-US" dirty="0" smtClean="0"/>
              <a:t> related objects</a:t>
            </a:r>
            <a:endParaRPr lang="en-US" dirty="0"/>
          </a:p>
        </p:txBody>
      </p:sp>
      <p:pic>
        <p:nvPicPr>
          <p:cNvPr id="6" name="Content Placeholder 5" descr="SparkMindMap.eps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4515" t="47090"/>
          <a:stretch>
            <a:fillRect/>
          </a:stretch>
        </p:blipFill>
        <p:spPr>
          <a:xfrm>
            <a:off x="76200" y="2438400"/>
            <a:ext cx="8843042" cy="3209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of the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DataGrid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Delegate properties, maintain selected state</a:t>
            </a:r>
          </a:p>
          <a:p>
            <a:r>
              <a:rPr lang="en-US" dirty="0" err="1" smtClean="0"/>
              <a:t>DataGridEditor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control, </a:t>
            </a:r>
            <a:r>
              <a:rPr lang="en-US" dirty="0" err="1" smtClean="0">
                <a:solidFill>
                  <a:schemeClr val="tx1"/>
                </a:solidFill>
              </a:rPr>
              <a:t>itemEditorSession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Grid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Skin layers, delegate layout</a:t>
            </a:r>
          </a:p>
          <a:p>
            <a:r>
              <a:rPr lang="en-US" dirty="0" err="1" smtClean="0"/>
              <a:t>GridLayout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Actual layout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sort of unique focus requirements?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0,1, or 2 editable inputs per cell</a:t>
            </a:r>
          </a:p>
          <a:p>
            <a:r>
              <a:rPr lang="en-US" dirty="0" smtClean="0"/>
              <a:t>0,1, or 2 editable properties per row based on business rules</a:t>
            </a:r>
          </a:p>
          <a:p>
            <a:r>
              <a:rPr lang="en-US" dirty="0" smtClean="0"/>
              <a:t>Grouping and expanded rows that don’t have any focusable fields</a:t>
            </a:r>
          </a:p>
          <a:p>
            <a:r>
              <a:rPr lang="en-US" dirty="0" smtClean="0"/>
              <a:t>Clicking anywhere in the row focuses on editable cell</a:t>
            </a:r>
          </a:p>
          <a:p>
            <a:r>
              <a:rPr lang="en-US" dirty="0" smtClean="0"/>
              <a:t>First editable field gets focus when the grid appears </a:t>
            </a:r>
          </a:p>
          <a:p>
            <a:r>
              <a:rPr lang="en-US" dirty="0" smtClean="0"/>
              <a:t>Set focus to a particular item from outside the grid</a:t>
            </a:r>
          </a:p>
          <a:p>
            <a:r>
              <a:rPr lang="en-US" dirty="0" smtClean="0"/>
              <a:t>Unique keyboard navigation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key ingredient to focus?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Q: What happens internally when we focus into an editable cell?</a:t>
            </a:r>
          </a:p>
          <a:p>
            <a:pPr>
              <a:buNone/>
            </a:pPr>
            <a:r>
              <a:rPr lang="en-US" dirty="0" smtClean="0"/>
              <a:t>A: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startItemEditorSession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rowIndex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columnIndex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dirty="0" smtClean="0"/>
              <a:t>flows from </a:t>
            </a:r>
            <a:r>
              <a:rPr lang="en-US" dirty="0" err="1" smtClean="0"/>
              <a:t>DataGrid</a:t>
            </a:r>
            <a:r>
              <a:rPr lang="en-US" dirty="0" smtClean="0"/>
              <a:t> to </a:t>
            </a:r>
            <a:r>
              <a:rPr lang="en-US" dirty="0" err="1" smtClean="0"/>
              <a:t>DataGridEditor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rendererIsEditable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==true </a:t>
            </a:r>
            <a:r>
              <a:rPr lang="en-US" dirty="0" smtClean="0"/>
              <a:t>Item Editor Session events don’t fire, and is not cancelable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DataGridEditor.itemEditorInstance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DataGridEditor.editorItemPostion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gets set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me the focus (tab)!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733800"/>
            <a:ext cx="6238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67578</TotalTime>
  <Words>1288</Words>
  <Application>Microsoft Office PowerPoint</Application>
  <PresentationFormat>On-screen Show (4:3)</PresentationFormat>
  <Paragraphs>322</Paragraphs>
  <Slides>46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Civic</vt:lpstr>
      <vt:lpstr>Focusing on the  Spark DataGrid</vt:lpstr>
      <vt:lpstr>Who are you?</vt:lpstr>
      <vt:lpstr>What are you talking about today?</vt:lpstr>
      <vt:lpstr>Outline</vt:lpstr>
      <vt:lpstr>Spark DataGrid related objects</vt:lpstr>
      <vt:lpstr>Responsibilities of the elements</vt:lpstr>
      <vt:lpstr>What sort of unique focus requirements? </vt:lpstr>
      <vt:lpstr>Is there a key ingredient to focus? </vt:lpstr>
      <vt:lpstr>Demo</vt:lpstr>
      <vt:lpstr>Slide 10</vt:lpstr>
      <vt:lpstr>Demo</vt:lpstr>
      <vt:lpstr>Slide 12</vt:lpstr>
      <vt:lpstr>Show me the code!</vt:lpstr>
      <vt:lpstr>DataGrid – Original Code</vt:lpstr>
      <vt:lpstr>Step 1: Occasionally editable fields</vt:lpstr>
      <vt:lpstr>DataGrid: startItemEditorSession() –  adding occasionally editable data</vt:lpstr>
      <vt:lpstr>DataGrid: isDataEditable()</vt:lpstr>
      <vt:lpstr>IIsDataEditable</vt:lpstr>
      <vt:lpstr>Step 2: Business Requirements</vt:lpstr>
      <vt:lpstr>IGridFocus  Adding additional focus functionality</vt:lpstr>
      <vt:lpstr>Editing a cell</vt:lpstr>
      <vt:lpstr>Two ways to edit</vt:lpstr>
      <vt:lpstr>Differences between editor scenarios</vt:lpstr>
      <vt:lpstr>Editing events when  rendererIsEditable == true</vt:lpstr>
      <vt:lpstr>RendererIsEditable: So how do I save?</vt:lpstr>
      <vt:lpstr>ItemEditor: How do I save?</vt:lpstr>
      <vt:lpstr>Wishlist &amp; Accolades</vt:lpstr>
      <vt:lpstr>What is right about SDG editing and extending?</vt:lpstr>
      <vt:lpstr>What needs improvement about SDG editing?</vt:lpstr>
      <vt:lpstr>Adding a custom event when renderIsEditable</vt:lpstr>
      <vt:lpstr>Custom informational event</vt:lpstr>
      <vt:lpstr>Structure and Extending</vt:lpstr>
      <vt:lpstr>How many extensions do you have?</vt:lpstr>
      <vt:lpstr>Building Business rules</vt:lpstr>
      <vt:lpstr>Business Rule Structure</vt:lpstr>
      <vt:lpstr>Your Take-Aways</vt:lpstr>
      <vt:lpstr>Q &amp; A</vt:lpstr>
      <vt:lpstr>Slide 38</vt:lpstr>
      <vt:lpstr>IGridFocus Implementations</vt:lpstr>
      <vt:lpstr>Getting access to the SDG</vt:lpstr>
      <vt:lpstr>ISDGAccessor  Isolating grid properties from the grid</vt:lpstr>
      <vt:lpstr>Design Patterns</vt:lpstr>
      <vt:lpstr>Interceptor Pattern</vt:lpstr>
      <vt:lpstr>Accessor Pattern</vt:lpstr>
      <vt:lpstr>Evaluator Pattern</vt:lpstr>
      <vt:lpstr>Delegate Pattern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SyscoMarket AdvancedDataGrid</dc:title>
  <dc:creator>Drew</dc:creator>
  <cp:lastModifiedBy>Drew</cp:lastModifiedBy>
  <cp:revision>479</cp:revision>
  <dcterms:created xsi:type="dcterms:W3CDTF">2010-12-13T15:45:06Z</dcterms:created>
  <dcterms:modified xsi:type="dcterms:W3CDTF">2012-01-19T20:20:19Z</dcterms:modified>
</cp:coreProperties>
</file>