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84"/>
  </p:notesMasterIdLst>
  <p:sldIdLst>
    <p:sldId id="310" r:id="rId2"/>
    <p:sldId id="311" r:id="rId3"/>
    <p:sldId id="333" r:id="rId4"/>
    <p:sldId id="256" r:id="rId5"/>
    <p:sldId id="257" r:id="rId6"/>
    <p:sldId id="344" r:id="rId7"/>
    <p:sldId id="258" r:id="rId8"/>
    <p:sldId id="261" r:id="rId9"/>
    <p:sldId id="345" r:id="rId10"/>
    <p:sldId id="321" r:id="rId11"/>
    <p:sldId id="322" r:id="rId12"/>
    <p:sldId id="323" r:id="rId13"/>
    <p:sldId id="278" r:id="rId14"/>
    <p:sldId id="324" r:id="rId15"/>
    <p:sldId id="334" r:id="rId16"/>
    <p:sldId id="319" r:id="rId17"/>
    <p:sldId id="259" r:id="rId18"/>
    <p:sldId id="336" r:id="rId19"/>
    <p:sldId id="339" r:id="rId20"/>
    <p:sldId id="265" r:id="rId21"/>
    <p:sldId id="268" r:id="rId22"/>
    <p:sldId id="327" r:id="rId23"/>
    <p:sldId id="346" r:id="rId24"/>
    <p:sldId id="326" r:id="rId25"/>
    <p:sldId id="335" r:id="rId26"/>
    <p:sldId id="342" r:id="rId27"/>
    <p:sldId id="343" r:id="rId28"/>
    <p:sldId id="270" r:id="rId29"/>
    <p:sldId id="328" r:id="rId30"/>
    <p:sldId id="275" r:id="rId31"/>
    <p:sldId id="359" r:id="rId32"/>
    <p:sldId id="276" r:id="rId33"/>
    <p:sldId id="277" r:id="rId34"/>
    <p:sldId id="279" r:id="rId35"/>
    <p:sldId id="347" r:id="rId36"/>
    <p:sldId id="280" r:id="rId37"/>
    <p:sldId id="350" r:id="rId38"/>
    <p:sldId id="349" r:id="rId39"/>
    <p:sldId id="348" r:id="rId40"/>
    <p:sldId id="282" r:id="rId41"/>
    <p:sldId id="284" r:id="rId42"/>
    <p:sldId id="353" r:id="rId43"/>
    <p:sldId id="288" r:id="rId44"/>
    <p:sldId id="318" r:id="rId45"/>
    <p:sldId id="289" r:id="rId46"/>
    <p:sldId id="290" r:id="rId47"/>
    <p:sldId id="291" r:id="rId48"/>
    <p:sldId id="292" r:id="rId49"/>
    <p:sldId id="351" r:id="rId50"/>
    <p:sldId id="293" r:id="rId51"/>
    <p:sldId id="352" r:id="rId52"/>
    <p:sldId id="315" r:id="rId53"/>
    <p:sldId id="338" r:id="rId54"/>
    <p:sldId id="285" r:id="rId55"/>
    <p:sldId id="294" r:id="rId56"/>
    <p:sldId id="354" r:id="rId57"/>
    <p:sldId id="330" r:id="rId58"/>
    <p:sldId id="295" r:id="rId59"/>
    <p:sldId id="297" r:id="rId60"/>
    <p:sldId id="331" r:id="rId61"/>
    <p:sldId id="296" r:id="rId62"/>
    <p:sldId id="317" r:id="rId63"/>
    <p:sldId id="301" r:id="rId64"/>
    <p:sldId id="300" r:id="rId65"/>
    <p:sldId id="298" r:id="rId66"/>
    <p:sldId id="355" r:id="rId67"/>
    <p:sldId id="299" r:id="rId68"/>
    <p:sldId id="356" r:id="rId69"/>
    <p:sldId id="358" r:id="rId70"/>
    <p:sldId id="357" r:id="rId71"/>
    <p:sldId id="332" r:id="rId72"/>
    <p:sldId id="329" r:id="rId73"/>
    <p:sldId id="309" r:id="rId74"/>
    <p:sldId id="303" r:id="rId75"/>
    <p:sldId id="306" r:id="rId76"/>
    <p:sldId id="340" r:id="rId77"/>
    <p:sldId id="308" r:id="rId78"/>
    <p:sldId id="313" r:id="rId79"/>
    <p:sldId id="320" r:id="rId80"/>
    <p:sldId id="304" r:id="rId81"/>
    <p:sldId id="302" r:id="rId82"/>
    <p:sldId id="307"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634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0" autoAdjust="0"/>
    <p:restoredTop sz="90085" autoAdjust="0"/>
  </p:normalViewPr>
  <p:slideViewPr>
    <p:cSldViewPr snapToGrid="0">
      <p:cViewPr>
        <p:scale>
          <a:sx n="100" d="100"/>
          <a:sy n="100" d="100"/>
        </p:scale>
        <p:origin x="-924" y="-216"/>
      </p:cViewPr>
      <p:guideLst>
        <p:guide orient="horz" pos="2160"/>
        <p:guide pos="2880"/>
      </p:guideLst>
    </p:cSldViewPr>
  </p:slideViewPr>
  <p:notesTextViewPr>
    <p:cViewPr>
      <p:scale>
        <a:sx n="100" d="100"/>
        <a:sy n="100" d="100"/>
      </p:scale>
      <p:origin x="0" y="0"/>
    </p:cViewPr>
  </p:notesTextViewPr>
  <p:notesViewPr>
    <p:cSldViewPr snapToGrid="0">
      <p:cViewPr varScale="1">
        <p:scale>
          <a:sx n="86" d="100"/>
          <a:sy n="86" d="100"/>
        </p:scale>
        <p:origin x="-192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588A3-3B62-43E5-BB06-2A954F58A1DF}" type="datetimeFigureOut">
              <a:rPr lang="en-US" smtClean="0"/>
              <a:pPr/>
              <a:t>4/16/2012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6F435C-08D8-4DEC-8F71-D2B59161F82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6F435C-08D8-4DEC-8F71-D2B59161F824}" type="slidenum">
              <a:rPr lang="en-US" smtClean="0"/>
              <a:pPr/>
              <a:t>21</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6F435C-08D8-4DEC-8F71-D2B59161F824}"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6F435C-08D8-4DEC-8F71-D2B59161F824}"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 nearly identical functions</a:t>
            </a:r>
          </a:p>
          <a:p>
            <a:pPr lvl="1"/>
            <a:r>
              <a:rPr lang="en-US" dirty="0" err="1" smtClean="0"/>
              <a:t>openImportOrderPopup</a:t>
            </a:r>
            <a:r>
              <a:rPr lang="en-US" dirty="0" smtClean="0"/>
              <a:t>(), </a:t>
            </a:r>
            <a:r>
              <a:rPr lang="en-US" dirty="0" err="1" smtClean="0"/>
              <a:t>openExportOrderPopup</a:t>
            </a:r>
            <a:r>
              <a:rPr lang="en-US" dirty="0" smtClean="0"/>
              <a:t>()…</a:t>
            </a:r>
          </a:p>
          <a:p>
            <a:r>
              <a:rPr lang="en-US" dirty="0" smtClean="0"/>
              <a:t>3 different mechanisms for creating an alert</a:t>
            </a:r>
          </a:p>
          <a:p>
            <a:pPr lvl="1"/>
            <a:r>
              <a:rPr lang="en-US" dirty="0" err="1" smtClean="0"/>
              <a:t>mx:Alert</a:t>
            </a:r>
            <a:r>
              <a:rPr lang="en-US" dirty="0" smtClean="0"/>
              <a:t>, </a:t>
            </a:r>
            <a:r>
              <a:rPr lang="en-US" dirty="0" err="1" smtClean="0"/>
              <a:t>spark:SparkAlert</a:t>
            </a:r>
            <a:r>
              <a:rPr lang="en-US" dirty="0" smtClean="0"/>
              <a:t>, </a:t>
            </a:r>
            <a:r>
              <a:rPr lang="en-US" dirty="0" err="1" smtClean="0"/>
              <a:t>project:ProjectAlert</a:t>
            </a:r>
            <a:endParaRPr lang="en-US" dirty="0" smtClean="0"/>
          </a:p>
          <a:p>
            <a:r>
              <a:rPr lang="en-US" dirty="0" smtClean="0"/>
              <a:t>Inconsistency in Alert labels, </a:t>
            </a:r>
            <a:br>
              <a:rPr lang="en-US" dirty="0" smtClean="0"/>
            </a:br>
            <a:r>
              <a:rPr lang="en-US" dirty="0" smtClean="0"/>
              <a:t>widths and heights</a:t>
            </a:r>
          </a:p>
          <a:p>
            <a:r>
              <a:rPr lang="en-US" dirty="0" smtClean="0"/>
              <a:t>Varies from defined ideal SRP</a:t>
            </a:r>
          </a:p>
          <a:p>
            <a:endParaRPr lang="en-US" dirty="0" smtClean="0"/>
          </a:p>
          <a:p>
            <a:endParaRPr lang="en-US" dirty="0" smtClean="0"/>
          </a:p>
          <a:p>
            <a:endParaRPr lang="en-US" dirty="0" smtClean="0"/>
          </a:p>
          <a:p>
            <a:r>
              <a:rPr lang="en-US" dirty="0" smtClean="0"/>
              <a:t>Besides, it is an easy one to use as a teaching example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06F435C-08D8-4DEC-8F71-D2B59161F824}" type="slidenum">
              <a:rPr lang="en-US" smtClean="0"/>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1" i="1" dirty="0" smtClean="0"/>
              <a:t>Possible options:</a:t>
            </a:r>
          </a:p>
          <a:p>
            <a:r>
              <a:rPr lang="en-US" sz="1200" dirty="0" smtClean="0"/>
              <a:t>Team understands and unafraid to make changes</a:t>
            </a:r>
          </a:p>
          <a:p>
            <a:r>
              <a:rPr lang="en-US" sz="1200" dirty="0" smtClean="0"/>
              <a:t>Code is slightly better then before</a:t>
            </a:r>
          </a:p>
          <a:p>
            <a:r>
              <a:rPr lang="en-US" sz="1200" dirty="0" smtClean="0"/>
              <a:t>You’ve hit the end of your </a:t>
            </a:r>
            <a:r>
              <a:rPr lang="en-US" sz="1200" dirty="0" err="1" smtClean="0"/>
              <a:t>timebox</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06F435C-08D8-4DEC-8F71-D2B59161F824}" type="slidenum">
              <a:rPr lang="en-US" smtClean="0"/>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32</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33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CreateOrderView</a:t>
            </a:r>
            <a:r>
              <a:rPr lang="en-US" baseline="0" dirty="0" smtClean="0"/>
              <a:t> popup isn’t a business event</a:t>
            </a:r>
          </a:p>
          <a:p>
            <a:r>
              <a:rPr lang="en-US" baseline="0" dirty="0" smtClean="0"/>
              <a:t>Confirmation Alert will then call duplicated CreateOrderView Popup code</a:t>
            </a:r>
          </a:p>
          <a:p>
            <a:r>
              <a:rPr lang="en-US" baseline="0" dirty="0" smtClean="0"/>
              <a:t>Can’t even start testing until we resolve dependency</a:t>
            </a:r>
          </a:p>
          <a:p>
            <a:endParaRPr lang="en-US" dirty="0"/>
          </a:p>
        </p:txBody>
      </p:sp>
      <p:sp>
        <p:nvSpPr>
          <p:cNvPr id="4" name="Slide Number Placeholder 3"/>
          <p:cNvSpPr>
            <a:spLocks noGrp="1"/>
          </p:cNvSpPr>
          <p:nvPr>
            <p:ph type="sldNum" sz="quarter" idx="10"/>
          </p:nvPr>
        </p:nvSpPr>
        <p:spPr/>
        <p:txBody>
          <a:bodyPr/>
          <a:lstStyle/>
          <a:p>
            <a:fld id="{B06F435C-08D8-4DEC-8F71-D2B59161F824}" type="slidenum">
              <a:rPr lang="en-US" smtClean="0"/>
              <a:pPr/>
              <a:t>36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CreateOrderView</a:t>
            </a:r>
            <a:r>
              <a:rPr lang="en-US" baseline="0" dirty="0" smtClean="0"/>
              <a:t> popup isn’t a business event</a:t>
            </a:r>
          </a:p>
          <a:p>
            <a:r>
              <a:rPr lang="en-US" baseline="0" dirty="0" smtClean="0"/>
              <a:t>Confirmation Alert will then call duplicated CreateOrderView Popup code</a:t>
            </a:r>
          </a:p>
          <a:p>
            <a:r>
              <a:rPr lang="en-US" baseline="0" dirty="0" smtClean="0"/>
              <a:t>Can’t even start testing until we resolve dependency</a:t>
            </a:r>
          </a:p>
          <a:p>
            <a:endParaRPr lang="en-US" dirty="0"/>
          </a:p>
        </p:txBody>
      </p:sp>
      <p:sp>
        <p:nvSpPr>
          <p:cNvPr id="4" name="Slide Number Placeholder 3"/>
          <p:cNvSpPr>
            <a:spLocks noGrp="1"/>
          </p:cNvSpPr>
          <p:nvPr>
            <p:ph type="sldNum" sz="quarter" idx="10"/>
          </p:nvPr>
        </p:nvSpPr>
        <p:spPr/>
        <p:txBody>
          <a:bodyPr/>
          <a:lstStyle/>
          <a:p>
            <a:fld id="{B06F435C-08D8-4DEC-8F71-D2B59161F824}" type="slidenum">
              <a:rPr lang="en-US" smtClean="0"/>
              <a:pPr/>
              <a:t>37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CreateOrderView</a:t>
            </a:r>
            <a:r>
              <a:rPr lang="en-US" baseline="0" dirty="0" smtClean="0"/>
              <a:t> popup isn’t a business event</a:t>
            </a:r>
          </a:p>
          <a:p>
            <a:r>
              <a:rPr lang="en-US" baseline="0" dirty="0" smtClean="0"/>
              <a:t>Confirmation Alert will then call duplicated CreateOrderView Popup code</a:t>
            </a:r>
          </a:p>
          <a:p>
            <a:r>
              <a:rPr lang="en-US" baseline="0" dirty="0" smtClean="0"/>
              <a:t>Can’t even start testing until we resolve dependency</a:t>
            </a:r>
          </a:p>
          <a:p>
            <a:endParaRPr lang="en-US" dirty="0"/>
          </a:p>
        </p:txBody>
      </p:sp>
      <p:sp>
        <p:nvSpPr>
          <p:cNvPr id="4" name="Slide Number Placeholder 3"/>
          <p:cNvSpPr>
            <a:spLocks noGrp="1"/>
          </p:cNvSpPr>
          <p:nvPr>
            <p:ph type="sldNum" sz="quarter" idx="10"/>
          </p:nvPr>
        </p:nvSpPr>
        <p:spPr/>
        <p:txBody>
          <a:bodyPr/>
          <a:lstStyle/>
          <a:p>
            <a:fld id="{B06F435C-08D8-4DEC-8F71-D2B59161F824}" type="slidenum">
              <a:rPr lang="en-US" smtClean="0"/>
              <a:pPr/>
              <a:t>38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CreateOrderView</a:t>
            </a:r>
            <a:r>
              <a:rPr lang="en-US" baseline="0" dirty="0" smtClean="0"/>
              <a:t> popup isn’t a business event</a:t>
            </a:r>
          </a:p>
          <a:p>
            <a:r>
              <a:rPr lang="en-US" baseline="0" dirty="0" smtClean="0"/>
              <a:t>Confirmation Alert will then call duplicated CreateOrderView Popup code</a:t>
            </a:r>
          </a:p>
          <a:p>
            <a:r>
              <a:rPr lang="en-US" baseline="0" dirty="0" smtClean="0"/>
              <a:t>Can’t even start testing until we resolve dependency</a:t>
            </a:r>
          </a:p>
          <a:p>
            <a:endParaRPr lang="en-US" dirty="0"/>
          </a:p>
        </p:txBody>
      </p:sp>
      <p:sp>
        <p:nvSpPr>
          <p:cNvPr id="4" name="Slide Number Placeholder 3"/>
          <p:cNvSpPr>
            <a:spLocks noGrp="1"/>
          </p:cNvSpPr>
          <p:nvPr>
            <p:ph type="sldNum" sz="quarter" idx="10"/>
          </p:nvPr>
        </p:nvSpPr>
        <p:spPr/>
        <p:txBody>
          <a:bodyPr/>
          <a:lstStyle/>
          <a:p>
            <a:fld id="{B06F435C-08D8-4DEC-8F71-D2B59161F824}"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06F435C-08D8-4DEC-8F71-D2B59161F824}"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
        <p:nvSpPr>
          <p:cNvPr id="20" name="Date Placeholder 19"/>
          <p:cNvSpPr>
            <a:spLocks noGrp="1"/>
          </p:cNvSpPr>
          <p:nvPr>
            <p:ph type="dt" sz="half" idx="10"/>
          </p:nvPr>
        </p:nvSpPr>
        <p:spPr>
          <a:xfrm>
            <a:off x="5791200" y="6404984"/>
            <a:ext cx="3044952" cy="365760"/>
          </a:xfrm>
          <a:prstGeom prst="rect">
            <a:avLst/>
          </a:prstGeom>
        </p:spPr>
        <p:txBody>
          <a:bodyPr/>
          <a:lstStyle/>
          <a:p>
            <a:r>
              <a:rPr lang="en-US" dirty="0" smtClean="0"/>
              <a:t>Twitter @dshefman</a:t>
            </a:r>
            <a:endParaRPr lang="en-US" dirty="0"/>
          </a:p>
        </p:txBody>
      </p:sp>
      <p:sp>
        <p:nvSpPr>
          <p:cNvPr id="21" name="Slide Number Placeholder 20"/>
          <p:cNvSpPr>
            <a:spLocks noGrp="1"/>
          </p:cNvSpPr>
          <p:nvPr>
            <p:ph type="sldNum" sz="quarter" idx="11"/>
          </p:nvPr>
        </p:nvSpPr>
        <p:spPr/>
        <p:txBody>
          <a:bodyPr/>
          <a:lstStyle/>
          <a:p>
            <a:fld id="{B6F15528-21DE-4FAA-801E-634DDDAF4B2B}" type="slidenum">
              <a:rPr lang="en-US" smtClean="0"/>
              <a:pPr/>
              <a:t>‹#›</a:t>
            </a:fld>
            <a:endParaRPr lang="en-US" dirty="0"/>
          </a:p>
        </p:txBody>
      </p:sp>
      <p:sp>
        <p:nvSpPr>
          <p:cNvPr id="22" name="Footer Placeholder 21"/>
          <p:cNvSpPr>
            <a:spLocks noGrp="1"/>
          </p:cNvSpPr>
          <p:nvPr>
            <p:ph type="ftr" sz="quarter" idx="12"/>
          </p:nvPr>
        </p:nvSpPr>
        <p:spPr/>
        <p:txBody>
          <a:bodyPr/>
          <a:lstStyle/>
          <a:p>
            <a:r>
              <a:rPr lang="en-US" dirty="0" smtClean="0"/>
              <a:t>dshefman@squaredi.com</a:t>
            </a:r>
            <a:endParaRPr lang="en-US" dirty="0"/>
          </a:p>
        </p:txBody>
      </p:sp>
      <p:pic>
        <p:nvPicPr>
          <p:cNvPr id="17" name="Picture 4" descr="C:\Users\Drew\Documents\SquaredI\Presentations\Refactoring Case Study\TT.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28600" y="6416334"/>
            <a:ext cx="1371600" cy="289266"/>
          </a:xfrm>
          <a:prstGeom prst="rect">
            <a:avLst/>
          </a:prstGeom>
          <a:noFill/>
        </p:spPr>
      </p:pic>
      <p:pic>
        <p:nvPicPr>
          <p:cNvPr id="24" name="Picture 5" descr="C:\Users\Drew\Documents\SquaredI\Marketing &amp; Branding\squaredi_logo.png"/>
          <p:cNvPicPr>
            <a:picLocks noChangeAspect="1" noChangeArrowheads="1"/>
          </p:cNvPicPr>
          <p:nvPr userDrawn="1"/>
        </p:nvPicPr>
        <p:blipFill>
          <a:blip r:embed="rId3" cstate="print"/>
          <a:srcRect/>
          <a:stretch>
            <a:fillRect/>
          </a:stretch>
        </p:blipFill>
        <p:spPr bwMode="auto">
          <a:xfrm>
            <a:off x="7924800" y="6477000"/>
            <a:ext cx="914400" cy="153406"/>
          </a:xfrm>
          <a:prstGeom prst="rect">
            <a:avLst/>
          </a:prstGeom>
          <a:noFill/>
        </p:spPr>
      </p:pic>
      <p:pic>
        <p:nvPicPr>
          <p:cNvPr id="23" name="Picture 2" descr="https://photos-1.dropbox.com/pi/xl/vqg4lmeLVVW_CSblHUmGWdbtGyRN75ILwKoFJzTujzo/79866/1333479600/43eea23/?size=1600x1200"/>
          <p:cNvPicPr>
            <a:picLocks noChangeAspect="1" noChangeArrowheads="1"/>
          </p:cNvPicPr>
          <p:nvPr userDrawn="1"/>
        </p:nvPicPr>
        <p:blipFill>
          <a:blip r:embed="rId4" cstate="print"/>
          <a:srcRect/>
          <a:stretch>
            <a:fillRect/>
          </a:stretch>
        </p:blipFill>
        <p:spPr bwMode="auto">
          <a:xfrm>
            <a:off x="4438650" y="6397622"/>
            <a:ext cx="390525" cy="293383"/>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a:prstGeom prst="rect">
            <a:avLst/>
          </a:prstGeom>
        </p:spPr>
        <p:txBody>
          <a:bodyPr/>
          <a:lstStyle/>
          <a:p>
            <a:r>
              <a:rPr lang="en-US" dirty="0" smtClean="0"/>
              <a:t>Twitter @dshefman</a:t>
            </a:r>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smtClean="0"/>
              <a:t>dshefman@squaredi.com</a:t>
            </a:r>
            <a:endParaRPr lang="en-US" dirty="0"/>
          </a:p>
        </p:txBody>
      </p:sp>
      <p:pic>
        <p:nvPicPr>
          <p:cNvPr id="23" name="Picture 4" descr="C:\Users\Drew\Documents\SquaredI\Presentations\Refactoring Case Study\TT.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28600" y="6416334"/>
            <a:ext cx="1371600" cy="289266"/>
          </a:xfrm>
          <a:prstGeom prst="rect">
            <a:avLst/>
          </a:prstGeom>
          <a:noFill/>
        </p:spPr>
      </p:pic>
      <p:pic>
        <p:nvPicPr>
          <p:cNvPr id="25" name="Picture 5" descr="C:\Users\Drew\Documents\SquaredI\Marketing &amp; Branding\squaredi_logo.png"/>
          <p:cNvPicPr>
            <a:picLocks noChangeAspect="1" noChangeArrowheads="1"/>
          </p:cNvPicPr>
          <p:nvPr userDrawn="1"/>
        </p:nvPicPr>
        <p:blipFill>
          <a:blip r:embed="rId3" cstate="print"/>
          <a:srcRect/>
          <a:stretch>
            <a:fillRect/>
          </a:stretch>
        </p:blipFill>
        <p:spPr bwMode="auto">
          <a:xfrm>
            <a:off x="7924800" y="6477000"/>
            <a:ext cx="914400" cy="153406"/>
          </a:xfrm>
          <a:prstGeom prst="rect">
            <a:avLst/>
          </a:prstGeom>
          <a:noFill/>
        </p:spPr>
      </p:pic>
      <p:pic>
        <p:nvPicPr>
          <p:cNvPr id="24" name="Picture 2" descr="https://photos-1.dropbox.com/pi/xl/vqg4lmeLVVW_CSblHUmGWdbtGyRN75ILwKoFJzTujzo/79866/1333479600/43eea23/?size=1600x1200"/>
          <p:cNvPicPr>
            <a:picLocks noChangeAspect="1" noChangeArrowheads="1"/>
          </p:cNvPicPr>
          <p:nvPr userDrawn="1"/>
        </p:nvPicPr>
        <p:blipFill>
          <a:blip r:embed="rId4" cstate="print"/>
          <a:srcRect/>
          <a:stretch>
            <a:fillRect/>
          </a:stretch>
        </p:blipFill>
        <p:spPr bwMode="auto">
          <a:xfrm>
            <a:off x="4438650" y="6397622"/>
            <a:ext cx="390525" cy="293383"/>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r>
              <a:rPr lang="en-US" dirty="0" smtClean="0"/>
              <a:t>Twitter @dshefman</a:t>
            </a:r>
            <a:endParaRPr lang="en-US" dirty="0"/>
          </a:p>
        </p:txBody>
      </p:sp>
      <p:sp>
        <p:nvSpPr>
          <p:cNvPr id="5" name="Footer Placeholder 4"/>
          <p:cNvSpPr>
            <a:spLocks noGrp="1"/>
          </p:cNvSpPr>
          <p:nvPr>
            <p:ph type="ftr" sz="quarter" idx="11"/>
          </p:nvPr>
        </p:nvSpPr>
        <p:spPr/>
        <p:txBody>
          <a:bodyPr/>
          <a:lstStyle/>
          <a:p>
            <a:r>
              <a:rPr lang="en-US" dirty="0" smtClean="0"/>
              <a:t>dshefman@squaredi.com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pic>
        <p:nvPicPr>
          <p:cNvPr id="7" name="Picture 2" descr="https://photos-1.dropbox.com/pi/xl/vqg4lmeLVVW_CSblHUmGWdbtGyRN75ILwKoFJzTujzo/79866/1333479600/43eea23/?size=1600x1200"/>
          <p:cNvPicPr>
            <a:picLocks noChangeAspect="1" noChangeArrowheads="1"/>
          </p:cNvPicPr>
          <p:nvPr userDrawn="1"/>
        </p:nvPicPr>
        <p:blipFill>
          <a:blip r:embed="rId2" cstate="print"/>
          <a:srcRect/>
          <a:stretch>
            <a:fillRect/>
          </a:stretch>
        </p:blipFill>
        <p:spPr bwMode="auto">
          <a:xfrm>
            <a:off x="4438650" y="6397622"/>
            <a:ext cx="390525" cy="293383"/>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791200" y="6404984"/>
            <a:ext cx="3044952" cy="365760"/>
          </a:xfrm>
          <a:prstGeom prst="rect">
            <a:avLst/>
          </a:prstGeom>
        </p:spPr>
        <p:txBody>
          <a:bodyPr/>
          <a:lstStyle/>
          <a:p>
            <a:r>
              <a:rPr lang="en-US" dirty="0" smtClean="0"/>
              <a:t>Twitter @dshefman</a:t>
            </a:r>
            <a:endParaRPr lang="en-US" dirty="0"/>
          </a:p>
        </p:txBody>
      </p:sp>
      <p:sp>
        <p:nvSpPr>
          <p:cNvPr id="5" name="Footer Placeholder 4"/>
          <p:cNvSpPr>
            <a:spLocks noGrp="1"/>
          </p:cNvSpPr>
          <p:nvPr>
            <p:ph type="ftr" sz="quarter" idx="11"/>
          </p:nvPr>
        </p:nvSpPr>
        <p:spPr/>
        <p:txBody>
          <a:bodyPr/>
          <a:lstStyle/>
          <a:p>
            <a:r>
              <a:rPr lang="en-US" dirty="0" smtClean="0"/>
              <a:t>dshefman@squaredi.com</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pic>
        <p:nvPicPr>
          <p:cNvPr id="16" name="Picture 2" descr="https://photos-1.dropbox.com/pi/xl/vqg4lmeLVVW_CSblHUmGWdbtGyRN75ILwKoFJzTujzo/79866/1333479600/43eea23/?size=1600x1200"/>
          <p:cNvPicPr>
            <a:picLocks noChangeAspect="1" noChangeArrowheads="1"/>
          </p:cNvPicPr>
          <p:nvPr userDrawn="1"/>
        </p:nvPicPr>
        <p:blipFill>
          <a:blip r:embed="rId2" cstate="print"/>
          <a:srcRect/>
          <a:stretch>
            <a:fillRect/>
          </a:stretch>
        </p:blipFill>
        <p:spPr bwMode="auto">
          <a:xfrm>
            <a:off x="4438650" y="6397622"/>
            <a:ext cx="390525" cy="293383"/>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4" name="Rectangle 33"/>
          <p:cNvSpPr/>
          <p:nvPr userDrawn="1"/>
        </p:nvSpPr>
        <p:spPr>
          <a:xfrm>
            <a:off x="152400" y="152400"/>
            <a:ext cx="8839200" cy="2286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userDrawn="1"/>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userDrawn="1"/>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Rectangle 23"/>
          <p:cNvSpPr>
            <a:spLocks noChangeArrowheads="1"/>
          </p:cNvSpPr>
          <p:nvPr userDrawn="1"/>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5"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6" name="Straight Connector 25"/>
          <p:cNvSpPr>
            <a:spLocks noChangeShapeType="1"/>
          </p:cNvSpPr>
          <p:nvPr userDrawn="1"/>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7" name="Rectangle 26"/>
          <p:cNvSpPr>
            <a:spLocks noChangeArrowheads="1"/>
          </p:cNvSpPr>
          <p:nvPr userDrawn="1"/>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8" name="Oval 27"/>
          <p:cNvSpPr/>
          <p:nvPr userDrawn="1"/>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Oval 28"/>
          <p:cNvSpPr/>
          <p:nvPr userDrawn="1"/>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dirty="0" smtClean="0"/>
              <a:t>Click to edit Master title style</a:t>
            </a:r>
            <a:endParaRPr kumimoji="0" lang="en-US" dirty="0"/>
          </a:p>
        </p:txBody>
      </p:sp>
      <p:sp>
        <p:nvSpPr>
          <p:cNvPr id="31" name="Date Placeholder 19"/>
          <p:cNvSpPr>
            <a:spLocks noGrp="1"/>
          </p:cNvSpPr>
          <p:nvPr>
            <p:ph type="dt" sz="half" idx="10"/>
          </p:nvPr>
        </p:nvSpPr>
        <p:spPr>
          <a:xfrm>
            <a:off x="5791200" y="6404984"/>
            <a:ext cx="3044952" cy="365760"/>
          </a:xfrm>
          <a:prstGeom prst="rect">
            <a:avLst/>
          </a:prstGeom>
        </p:spPr>
        <p:txBody>
          <a:bodyPr/>
          <a:lstStyle/>
          <a:p>
            <a:r>
              <a:rPr lang="en-US" dirty="0" smtClean="0"/>
              <a:t>Twitter @dshefman</a:t>
            </a:r>
            <a:endParaRPr lang="en-US" dirty="0"/>
          </a:p>
        </p:txBody>
      </p:sp>
      <p:sp>
        <p:nvSpPr>
          <p:cNvPr id="32" name="Slide Number Placeholder 20"/>
          <p:cNvSpPr>
            <a:spLocks noGrp="1"/>
          </p:cNvSpPr>
          <p:nvPr>
            <p:ph type="sldNum" sz="quarter" idx="11"/>
          </p:nvPr>
        </p:nvSpPr>
        <p:spPr>
          <a:xfrm>
            <a:off x="4343400" y="1040174"/>
            <a:ext cx="457200" cy="441325"/>
          </a:xfrm>
        </p:spPr>
        <p:txBody>
          <a:bodyPr/>
          <a:lstStyle/>
          <a:p>
            <a:fld id="{B6F15528-21DE-4FAA-801E-634DDDAF4B2B}" type="slidenum">
              <a:rPr lang="en-US" smtClean="0"/>
              <a:pPr/>
              <a:t>‹#›</a:t>
            </a:fld>
            <a:endParaRPr lang="en-US" dirty="0"/>
          </a:p>
        </p:txBody>
      </p:sp>
      <p:sp>
        <p:nvSpPr>
          <p:cNvPr id="33" name="Footer Placeholder 21"/>
          <p:cNvSpPr>
            <a:spLocks noGrp="1"/>
          </p:cNvSpPr>
          <p:nvPr>
            <p:ph type="ftr" sz="quarter" idx="12"/>
          </p:nvPr>
        </p:nvSpPr>
        <p:spPr>
          <a:xfrm>
            <a:off x="304800" y="6410848"/>
            <a:ext cx="3581400" cy="365760"/>
          </a:xfrm>
        </p:spPr>
        <p:txBody>
          <a:bodyPr/>
          <a:lstStyle/>
          <a:p>
            <a:r>
              <a:rPr lang="en-US" dirty="0" smtClean="0"/>
              <a:t>dshefman@squaredi.com</a:t>
            </a:r>
            <a:endParaRPr lang="en-US" dirty="0"/>
          </a:p>
        </p:txBody>
      </p:sp>
      <p:pic>
        <p:nvPicPr>
          <p:cNvPr id="19" name="Picture 4" descr="C:\Users\Drew\Documents\SquaredI\Presentations\Refactoring Case Study\TT.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28600" y="6416334"/>
            <a:ext cx="1371600" cy="289266"/>
          </a:xfrm>
          <a:prstGeom prst="rect">
            <a:avLst/>
          </a:prstGeom>
          <a:noFill/>
        </p:spPr>
      </p:pic>
      <p:pic>
        <p:nvPicPr>
          <p:cNvPr id="35" name="Picture 5" descr="C:\Users\Drew\Documents\SquaredI\Marketing &amp; Branding\squaredi_logo.png"/>
          <p:cNvPicPr>
            <a:picLocks noChangeAspect="1" noChangeArrowheads="1"/>
          </p:cNvPicPr>
          <p:nvPr userDrawn="1"/>
        </p:nvPicPr>
        <p:blipFill>
          <a:blip r:embed="rId3" cstate="print"/>
          <a:srcRect/>
          <a:stretch>
            <a:fillRect/>
          </a:stretch>
        </p:blipFill>
        <p:spPr bwMode="auto">
          <a:xfrm>
            <a:off x="7924800" y="6477000"/>
            <a:ext cx="914400" cy="153406"/>
          </a:xfrm>
          <a:prstGeom prst="rect">
            <a:avLst/>
          </a:prstGeom>
          <a:noFill/>
        </p:spPr>
      </p:pic>
      <p:pic>
        <p:nvPicPr>
          <p:cNvPr id="124930" name="Picture 2" descr="https://photos-1.dropbox.com/pi/xl/vqg4lmeLVVW_CSblHUmGWdbtGyRN75ILwKoFJzTujzo/79866/1333479600/43eea23/?size=1600x1200"/>
          <p:cNvPicPr>
            <a:picLocks noChangeAspect="1" noChangeArrowheads="1"/>
          </p:cNvPicPr>
          <p:nvPr userDrawn="1"/>
        </p:nvPicPr>
        <p:blipFill>
          <a:blip r:embed="rId4" cstate="print"/>
          <a:srcRect/>
          <a:stretch>
            <a:fillRect/>
          </a:stretch>
        </p:blipFill>
        <p:spPr bwMode="auto">
          <a:xfrm>
            <a:off x="4438650" y="6397622"/>
            <a:ext cx="390525" cy="293383"/>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5791200" y="6404984"/>
            <a:ext cx="3044952" cy="365760"/>
          </a:xfrm>
          <a:prstGeom prst="rect">
            <a:avLst/>
          </a:prstGeom>
        </p:spPr>
        <p:txBody>
          <a:bodyPr/>
          <a:lstStyle>
            <a:lvl1pPr>
              <a:defRPr/>
            </a:lvl1pPr>
          </a:lstStyle>
          <a:p>
            <a:r>
              <a:rPr lang="en-US" dirty="0" smtClean="0"/>
              <a:t>Twitter @dshefman</a:t>
            </a:r>
            <a:endParaRPr lang="en-US" dirty="0"/>
          </a:p>
        </p:txBody>
      </p:sp>
      <p:sp>
        <p:nvSpPr>
          <p:cNvPr id="5" name="Footer Placeholder 4"/>
          <p:cNvSpPr>
            <a:spLocks noGrp="1"/>
          </p:cNvSpPr>
          <p:nvPr>
            <p:ph type="ftr" sz="quarter" idx="11"/>
          </p:nvPr>
        </p:nvSpPr>
        <p:spPr/>
        <p:txBody>
          <a:bodyPr/>
          <a:lstStyle/>
          <a:p>
            <a:r>
              <a:rPr lang="en-US" dirty="0" smtClean="0"/>
              <a:t>dshefman@squaredi.com</a:t>
            </a: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pic>
        <p:nvPicPr>
          <p:cNvPr id="6" name="Picture 2" descr="https://photos-1.dropbox.com/pi/xl/vqg4lmeLVVW_CSblHUmGWdbtGyRN75ILwKoFJzTujzo/79866/1333479600/43eea23/?size=1600x1200"/>
          <p:cNvPicPr>
            <a:picLocks noChangeAspect="1" noChangeArrowheads="1"/>
          </p:cNvPicPr>
          <p:nvPr userDrawn="1"/>
        </p:nvPicPr>
        <p:blipFill>
          <a:blip r:embed="rId2" cstate="print"/>
          <a:srcRect/>
          <a:stretch>
            <a:fillRect/>
          </a:stretch>
        </p:blipFill>
        <p:spPr bwMode="auto">
          <a:xfrm>
            <a:off x="4438650" y="6397622"/>
            <a:ext cx="390525" cy="293383"/>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smtClean="0"/>
              <a:t>dshefman@squaredi.com</a:t>
            </a:r>
            <a:endParaRPr lang="en-US" dirty="0"/>
          </a:p>
        </p:txBody>
      </p:sp>
      <p:sp>
        <p:nvSpPr>
          <p:cNvPr id="4" name="Date Placeholder 3"/>
          <p:cNvSpPr>
            <a:spLocks noGrp="1"/>
          </p:cNvSpPr>
          <p:nvPr>
            <p:ph type="dt" sz="half" idx="10"/>
          </p:nvPr>
        </p:nvSpPr>
        <p:spPr>
          <a:xfrm>
            <a:off x="5791200" y="6404984"/>
            <a:ext cx="3044952" cy="365760"/>
          </a:xfrm>
          <a:prstGeom prst="rect">
            <a:avLst/>
          </a:prstGeom>
        </p:spPr>
        <p:txBody>
          <a:bodyPr/>
          <a:lstStyle/>
          <a:p>
            <a:r>
              <a:rPr lang="en-US" dirty="0" smtClean="0"/>
              <a:t>Twitter @dshefman</a:t>
            </a:r>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pic>
        <p:nvPicPr>
          <p:cNvPr id="20" name="Picture 4" descr="C:\Users\Drew\Documents\SquaredI\Presentations\Refactoring Case Study\TT.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28600" y="6416334"/>
            <a:ext cx="1371600" cy="289266"/>
          </a:xfrm>
          <a:prstGeom prst="rect">
            <a:avLst/>
          </a:prstGeom>
          <a:noFill/>
        </p:spPr>
      </p:pic>
      <p:pic>
        <p:nvPicPr>
          <p:cNvPr id="22" name="Picture 5" descr="C:\Users\Drew\Documents\SquaredI\Marketing &amp; Branding\squaredi_logo.png"/>
          <p:cNvPicPr>
            <a:picLocks noChangeAspect="1" noChangeArrowheads="1"/>
          </p:cNvPicPr>
          <p:nvPr userDrawn="1"/>
        </p:nvPicPr>
        <p:blipFill>
          <a:blip r:embed="rId3" cstate="print"/>
          <a:srcRect/>
          <a:stretch>
            <a:fillRect/>
          </a:stretch>
        </p:blipFill>
        <p:spPr bwMode="auto">
          <a:xfrm>
            <a:off x="7924800" y="6477000"/>
            <a:ext cx="914400" cy="153406"/>
          </a:xfrm>
          <a:prstGeom prst="rect">
            <a:avLst/>
          </a:prstGeom>
          <a:noFill/>
        </p:spPr>
      </p:pic>
      <p:pic>
        <p:nvPicPr>
          <p:cNvPr id="21" name="Picture 2" descr="https://photos-1.dropbox.com/pi/xl/vqg4lmeLVVW_CSblHUmGWdbtGyRN75ILwKoFJzTujzo/79866/1333479600/43eea23/?size=1600x1200"/>
          <p:cNvPicPr>
            <a:picLocks noChangeAspect="1" noChangeArrowheads="1"/>
          </p:cNvPicPr>
          <p:nvPr userDrawn="1"/>
        </p:nvPicPr>
        <p:blipFill>
          <a:blip r:embed="rId4" cstate="print"/>
          <a:srcRect/>
          <a:stretch>
            <a:fillRect/>
          </a:stretch>
        </p:blipFill>
        <p:spPr bwMode="auto">
          <a:xfrm>
            <a:off x="4438650" y="6397622"/>
            <a:ext cx="390525" cy="293383"/>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defRPr>
                <a:solidFill>
                  <a:schemeClr val="accent1"/>
                </a:solidFill>
              </a:defRPr>
            </a:lvl1p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a:xfrm>
            <a:off x="5791200" y="6409944"/>
            <a:ext cx="3044952" cy="365760"/>
          </a:xfrm>
          <a:prstGeom prst="rect">
            <a:avLst/>
          </a:prstGeom>
        </p:spPr>
        <p:txBody>
          <a:bodyPr/>
          <a:lstStyle/>
          <a:p>
            <a:r>
              <a:rPr lang="en-US" dirty="0" smtClean="0"/>
              <a:t>Twitter @dshefman</a:t>
            </a:r>
            <a:endParaRPr lang="en-US" dirty="0"/>
          </a:p>
        </p:txBody>
      </p:sp>
      <p:sp>
        <p:nvSpPr>
          <p:cNvPr id="6" name="Footer Placeholder 5"/>
          <p:cNvSpPr>
            <a:spLocks noGrp="1"/>
          </p:cNvSpPr>
          <p:nvPr>
            <p:ph type="ftr" sz="quarter" idx="11"/>
          </p:nvPr>
        </p:nvSpPr>
        <p:spPr/>
        <p:txBody>
          <a:bodyPr/>
          <a:lstStyle/>
          <a:p>
            <a:r>
              <a:rPr lang="en-US" dirty="0" smtClean="0"/>
              <a:t>dshefman@squaredi.com</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pic>
        <p:nvPicPr>
          <p:cNvPr id="9" name="Picture 2" descr="https://photos-1.dropbox.com/pi/xl/vqg4lmeLVVW_CSblHUmGWdbtGyRN75ILwKoFJzTujzo/79866/1333479600/43eea23/?size=1600x1200"/>
          <p:cNvPicPr>
            <a:picLocks noChangeAspect="1" noChangeArrowheads="1"/>
          </p:cNvPicPr>
          <p:nvPr userDrawn="1"/>
        </p:nvPicPr>
        <p:blipFill>
          <a:blip r:embed="rId2" cstate="print"/>
          <a:srcRect/>
          <a:stretch>
            <a:fillRect/>
          </a:stretch>
        </p:blipFill>
        <p:spPr bwMode="auto">
          <a:xfrm>
            <a:off x="4438650" y="6397622"/>
            <a:ext cx="390525" cy="293383"/>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a:xfrm>
            <a:off x="5791200" y="6404984"/>
            <a:ext cx="3044952" cy="365760"/>
          </a:xfrm>
          <a:prstGeom prst="rect">
            <a:avLst/>
          </a:prstGeom>
        </p:spPr>
        <p:txBody>
          <a:bodyPr/>
          <a:lstStyle/>
          <a:p>
            <a:r>
              <a:rPr lang="en-US" dirty="0" smtClean="0"/>
              <a:t>Twitter @dshefman</a:t>
            </a:r>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smtClean="0"/>
              <a:t>dshefman@squaredi.com</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pic>
        <p:nvPicPr>
          <p:cNvPr id="28" name="Picture 4" descr="C:\Users\Drew\Documents\SquaredI\Presentations\Refactoring Case Study\TT.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28600" y="6416334"/>
            <a:ext cx="1371600" cy="289266"/>
          </a:xfrm>
          <a:prstGeom prst="rect">
            <a:avLst/>
          </a:prstGeom>
          <a:noFill/>
        </p:spPr>
      </p:pic>
      <p:pic>
        <p:nvPicPr>
          <p:cNvPr id="30" name="Picture 5" descr="C:\Users\Drew\Documents\SquaredI\Marketing &amp; Branding\squaredi_logo.png"/>
          <p:cNvPicPr>
            <a:picLocks noChangeAspect="1" noChangeArrowheads="1"/>
          </p:cNvPicPr>
          <p:nvPr userDrawn="1"/>
        </p:nvPicPr>
        <p:blipFill>
          <a:blip r:embed="rId3" cstate="print"/>
          <a:srcRect/>
          <a:stretch>
            <a:fillRect/>
          </a:stretch>
        </p:blipFill>
        <p:spPr bwMode="auto">
          <a:xfrm>
            <a:off x="7924800" y="6477000"/>
            <a:ext cx="914400" cy="153406"/>
          </a:xfrm>
          <a:prstGeom prst="rect">
            <a:avLst/>
          </a:prstGeom>
          <a:noFill/>
        </p:spPr>
      </p:pic>
      <p:pic>
        <p:nvPicPr>
          <p:cNvPr id="29" name="Picture 2" descr="https://photos-1.dropbox.com/pi/xl/vqg4lmeLVVW_CSblHUmGWdbtGyRN75ILwKoFJzTujzo/79866/1333479600/43eea23/?size=1600x1200"/>
          <p:cNvPicPr>
            <a:picLocks noChangeAspect="1" noChangeArrowheads="1"/>
          </p:cNvPicPr>
          <p:nvPr userDrawn="1"/>
        </p:nvPicPr>
        <p:blipFill>
          <a:blip r:embed="rId4" cstate="print"/>
          <a:srcRect/>
          <a:stretch>
            <a:fillRect/>
          </a:stretch>
        </p:blipFill>
        <p:spPr bwMode="auto">
          <a:xfrm>
            <a:off x="4438650" y="6397622"/>
            <a:ext cx="390525" cy="293383"/>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a:xfrm>
            <a:off x="5791200" y="6404984"/>
            <a:ext cx="3044952" cy="365760"/>
          </a:xfrm>
          <a:prstGeom prst="rect">
            <a:avLst/>
          </a:prstGeom>
        </p:spPr>
        <p:txBody>
          <a:bodyPr/>
          <a:lstStyle/>
          <a:p>
            <a:r>
              <a:rPr lang="en-US" dirty="0" smtClean="0"/>
              <a:t>Twitter @dshefman</a:t>
            </a:r>
            <a:endParaRPr lang="en-US" dirty="0"/>
          </a:p>
        </p:txBody>
      </p:sp>
      <p:sp>
        <p:nvSpPr>
          <p:cNvPr id="4" name="Footer Placeholder 3"/>
          <p:cNvSpPr>
            <a:spLocks noGrp="1"/>
          </p:cNvSpPr>
          <p:nvPr>
            <p:ph type="ftr" sz="quarter" idx="11"/>
          </p:nvPr>
        </p:nvSpPr>
        <p:spPr/>
        <p:txBody>
          <a:bodyPr/>
          <a:lstStyle/>
          <a:p>
            <a:r>
              <a:rPr lang="en-US" dirty="0" smtClean="0"/>
              <a:t>dshefman@squaredi.com</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dirty="0"/>
          </a:p>
        </p:txBody>
      </p:sp>
      <p:pic>
        <p:nvPicPr>
          <p:cNvPr id="6" name="Picture 2" descr="https://photos-1.dropbox.com/pi/xl/vqg4lmeLVVW_CSblHUmGWdbtGyRN75ILwKoFJzTujzo/79866/1333479600/43eea23/?size=1600x1200"/>
          <p:cNvPicPr>
            <a:picLocks noChangeAspect="1" noChangeArrowheads="1"/>
          </p:cNvPicPr>
          <p:nvPr userDrawn="1"/>
        </p:nvPicPr>
        <p:blipFill>
          <a:blip r:embed="rId2" cstate="print"/>
          <a:srcRect/>
          <a:stretch>
            <a:fillRect/>
          </a:stretch>
        </p:blipFill>
        <p:spPr bwMode="auto">
          <a:xfrm>
            <a:off x="4438650" y="6397622"/>
            <a:ext cx="390525" cy="293383"/>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a:xfrm>
            <a:off x="5791200" y="6404984"/>
            <a:ext cx="3044952" cy="365760"/>
          </a:xfrm>
          <a:prstGeom prst="rect">
            <a:avLst/>
          </a:prstGeom>
        </p:spPr>
        <p:txBody>
          <a:bodyPr/>
          <a:lstStyle/>
          <a:p>
            <a:r>
              <a:rPr lang="en-US" dirty="0" smtClean="0"/>
              <a:t>Twitter @dshefman</a:t>
            </a:r>
            <a:endParaRPr lang="en-US" dirty="0"/>
          </a:p>
        </p:txBody>
      </p:sp>
      <p:sp>
        <p:nvSpPr>
          <p:cNvPr id="3" name="Footer Placeholder 2"/>
          <p:cNvSpPr>
            <a:spLocks noGrp="1"/>
          </p:cNvSpPr>
          <p:nvPr>
            <p:ph type="ftr" sz="quarter" idx="11"/>
          </p:nvPr>
        </p:nvSpPr>
        <p:spPr/>
        <p:txBody>
          <a:bodyPr/>
          <a:lstStyle/>
          <a:p>
            <a:r>
              <a:rPr lang="en-US" dirty="0" smtClean="0"/>
              <a:t>dshefman@squaredi.com</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dirty="0"/>
          </a:p>
        </p:txBody>
      </p:sp>
      <p:pic>
        <p:nvPicPr>
          <p:cNvPr id="11" name="Picture 4" descr="C:\Users\Drew\Documents\SquaredI\Presentations\Refactoring Case Study\TT.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28600" y="6416334"/>
            <a:ext cx="1371600" cy="289266"/>
          </a:xfrm>
          <a:prstGeom prst="rect">
            <a:avLst/>
          </a:prstGeom>
          <a:noFill/>
        </p:spPr>
      </p:pic>
      <p:pic>
        <p:nvPicPr>
          <p:cNvPr id="12" name="Picture 5" descr="C:\Users\Drew\Documents\SquaredI\Marketing &amp; Branding\squaredi_logo.png"/>
          <p:cNvPicPr>
            <a:picLocks noChangeAspect="1" noChangeArrowheads="1"/>
          </p:cNvPicPr>
          <p:nvPr userDrawn="1"/>
        </p:nvPicPr>
        <p:blipFill>
          <a:blip r:embed="rId3" cstate="print"/>
          <a:srcRect/>
          <a:stretch>
            <a:fillRect/>
          </a:stretch>
        </p:blipFill>
        <p:spPr bwMode="auto">
          <a:xfrm>
            <a:off x="7696200" y="6477000"/>
            <a:ext cx="1143000" cy="191758"/>
          </a:xfrm>
          <a:prstGeom prst="rect">
            <a:avLst/>
          </a:prstGeom>
          <a:noFill/>
        </p:spPr>
      </p:pic>
      <p:pic>
        <p:nvPicPr>
          <p:cNvPr id="13" name="Picture 2" descr="https://photos-1.dropbox.com/pi/xl/vqg4lmeLVVW_CSblHUmGWdbtGyRN75ILwKoFJzTujzo/79866/1333479600/43eea23/?size=1600x1200"/>
          <p:cNvPicPr>
            <a:picLocks noChangeAspect="1" noChangeArrowheads="1"/>
          </p:cNvPicPr>
          <p:nvPr userDrawn="1"/>
        </p:nvPicPr>
        <p:blipFill>
          <a:blip r:embed="rId4" cstate="print"/>
          <a:srcRect/>
          <a:stretch>
            <a:fillRect/>
          </a:stretch>
        </p:blipFill>
        <p:spPr bwMode="auto">
          <a:xfrm>
            <a:off x="4438650" y="6397622"/>
            <a:ext cx="390525" cy="293383"/>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hasCustomPrompt="1"/>
          </p:nvPr>
        </p:nvSpPr>
        <p:spPr>
          <a:xfrm>
            <a:off x="381000" y="838200"/>
            <a:ext cx="2362200" cy="1066800"/>
          </a:xfrm>
        </p:spPr>
        <p:txBody>
          <a:bodyPr anchor="t">
            <a:noAutofit/>
          </a:bodyPr>
          <a:lstStyle>
            <a:lvl1pPr algn="l">
              <a:buNone/>
              <a:defRPr sz="2800" b="1">
                <a:solidFill>
                  <a:srgbClr val="FFFFFF"/>
                </a:solidFill>
              </a:defRPr>
            </a:lvl1pPr>
          </a:lstStyle>
          <a:p>
            <a:r>
              <a:rPr kumimoji="0" lang="en-US" dirty="0" err="1" smtClean="0"/>
              <a:t>Cick</a:t>
            </a:r>
            <a:r>
              <a:rPr kumimoji="0" lang="en-US" dirty="0" smtClean="0"/>
              <a:t> to edit Master title style</a:t>
            </a:r>
            <a:endParaRPr kumimoji="0" lang="en-US" dirty="0"/>
          </a:p>
        </p:txBody>
      </p:sp>
      <p:sp>
        <p:nvSpPr>
          <p:cNvPr id="3" name="Text Placeholder 2"/>
          <p:cNvSpPr>
            <a:spLocks noGrp="1"/>
          </p:cNvSpPr>
          <p:nvPr>
            <p:ph type="body" idx="2"/>
          </p:nvPr>
        </p:nvSpPr>
        <p:spPr>
          <a:xfrm>
            <a:off x="381000" y="2676525"/>
            <a:ext cx="2362200" cy="3449638"/>
          </a:xfrm>
        </p:spPr>
        <p:txBody>
          <a:bodyPr anchor="b"/>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91200" y="6404984"/>
            <a:ext cx="3044952" cy="365760"/>
          </a:xfrm>
          <a:prstGeom prst="rect">
            <a:avLst/>
          </a:prstGeom>
        </p:spPr>
        <p:txBody>
          <a:bodyPr/>
          <a:lstStyle/>
          <a:p>
            <a:r>
              <a:rPr lang="en-US" dirty="0" smtClean="0"/>
              <a:t>Twitter @dshefman</a:t>
            </a:r>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smtClean="0"/>
              <a:t>dshefman@squaredi.com</a:t>
            </a:r>
            <a:endParaRPr lang="en-US" dirty="0"/>
          </a:p>
        </p:txBody>
      </p:sp>
      <p:pic>
        <p:nvPicPr>
          <p:cNvPr id="22" name="Picture 4" descr="C:\Users\Drew\Documents\SquaredI\Presentations\Refactoring Case Study\TT.png"/>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28600" y="6416334"/>
            <a:ext cx="1371600" cy="289266"/>
          </a:xfrm>
          <a:prstGeom prst="rect">
            <a:avLst/>
          </a:prstGeom>
          <a:noFill/>
        </p:spPr>
      </p:pic>
      <p:pic>
        <p:nvPicPr>
          <p:cNvPr id="24" name="Picture 5" descr="C:\Users\Drew\Documents\SquaredI\Marketing &amp; Branding\squaredi_logo.png"/>
          <p:cNvPicPr>
            <a:picLocks noChangeAspect="1" noChangeArrowheads="1"/>
          </p:cNvPicPr>
          <p:nvPr userDrawn="1"/>
        </p:nvPicPr>
        <p:blipFill>
          <a:blip r:embed="rId3" cstate="print"/>
          <a:srcRect/>
          <a:stretch>
            <a:fillRect/>
          </a:stretch>
        </p:blipFill>
        <p:spPr bwMode="auto">
          <a:xfrm>
            <a:off x="7924800" y="6477000"/>
            <a:ext cx="914400" cy="153406"/>
          </a:xfrm>
          <a:prstGeom prst="rect">
            <a:avLst/>
          </a:prstGeom>
          <a:noFill/>
        </p:spPr>
      </p:pic>
      <p:pic>
        <p:nvPicPr>
          <p:cNvPr id="23" name="Picture 2" descr="https://photos-1.dropbox.com/pi/xl/vqg4lmeLVVW_CSblHUmGWdbtGyRN75ILwKoFJzTujzo/79866/1333479600/43eea23/?size=1600x1200"/>
          <p:cNvPicPr>
            <a:picLocks noChangeAspect="1" noChangeArrowheads="1"/>
          </p:cNvPicPr>
          <p:nvPr userDrawn="1"/>
        </p:nvPicPr>
        <p:blipFill>
          <a:blip r:embed="rId4" cstate="print"/>
          <a:srcRect/>
          <a:stretch>
            <a:fillRect/>
          </a:stretch>
        </p:blipFill>
        <p:spPr bwMode="auto">
          <a:xfrm>
            <a:off x="4438650" y="6397622"/>
            <a:ext cx="390525" cy="293383"/>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152399"/>
            <a:ext cx="9144000" cy="1143001"/>
          </a:xfrm>
          <a:prstGeom prst="rect">
            <a:avLst/>
          </a:prstGeom>
          <a:solidFill>
            <a:schemeClr val="accent3">
              <a:lumMod val="40000"/>
              <a:lumOff val="60000"/>
            </a:schemeClr>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smtClean="0"/>
              <a:t>dshefman@squaredi.com</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20" name="Picture 4" descr="C:\Users\Drew\Documents\SquaredI\Presentations\Refactoring Case Study\TT.png"/>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228600" y="6416334"/>
            <a:ext cx="1371600" cy="289266"/>
          </a:xfrm>
          <a:prstGeom prst="rect">
            <a:avLst/>
          </a:prstGeom>
          <a:noFill/>
        </p:spPr>
      </p:pic>
      <p:pic>
        <p:nvPicPr>
          <p:cNvPr id="24" name="Picture 5" descr="C:\Users\Drew\Documents\SquaredI\Marketing &amp; Branding\squaredi_logo.png"/>
          <p:cNvPicPr>
            <a:picLocks noChangeAspect="1" noChangeArrowheads="1"/>
          </p:cNvPicPr>
          <p:nvPr/>
        </p:nvPicPr>
        <p:blipFill>
          <a:blip r:embed="rId15" cstate="print"/>
          <a:srcRect/>
          <a:stretch>
            <a:fillRect/>
          </a:stretch>
        </p:blipFill>
        <p:spPr bwMode="auto">
          <a:xfrm>
            <a:off x="7924800" y="6477000"/>
            <a:ext cx="914400" cy="153406"/>
          </a:xfrm>
          <a:prstGeom prst="rect">
            <a:avLst/>
          </a:prstGeom>
          <a:noFill/>
        </p:spPr>
      </p:pic>
    </p:spTree>
  </p:cSld>
  <p:clrMap bg1="lt1" tx1="dk1" bg2="lt2" tx2="dk2" accent1="accent1" accent2="accent2" accent3="accent3" accent4="accent4" accent5="accent5" accent6="accent6" hlink="hlink" folHlink="folHlink"/>
  <p:sldLayoutIdLst>
    <p:sldLayoutId id="2147483865" r:id="rId1"/>
    <p:sldLayoutId id="2147483876"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hf sldNum="0" hdr="0" ftr="0" dt="0"/>
  <p:txStyles>
    <p:titleStyle>
      <a:lvl1pPr algn="ctr" rtl="0" eaLnBrk="1" latinLnBrk="0" hangingPunct="1">
        <a:spcBef>
          <a:spcPct val="0"/>
        </a:spcBef>
        <a:buNone/>
        <a:defRPr kumimoji="0" sz="3300" kern="1200">
          <a:solidFill>
            <a:schemeClr val="accent1"/>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gi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video" Target="file:///C:\Users\Drew\Documents\Squaredi\presentations\Refactoring%20Responsibly\video\refactor_1_2.avi" TargetMode="Externa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http://squaredi.blogspot.com/"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3" descr="gf dg iuiou"/>
          <p:cNvPicPr>
            <a:picLocks noChangeAspect="1" noChangeArrowheads="1"/>
          </p:cNvPicPr>
          <p:nvPr/>
        </p:nvPicPr>
        <p:blipFill>
          <a:blip r:embed="rId3" cstate="print"/>
          <a:srcRect l="4250" t="23319" r="24349" b="4534"/>
          <a:stretch>
            <a:fillRect/>
          </a:stretch>
        </p:blipFill>
        <p:spPr bwMode="auto">
          <a:xfrm>
            <a:off x="228600" y="2743200"/>
            <a:ext cx="4759569" cy="3606800"/>
          </a:xfrm>
          <a:prstGeom prst="rect">
            <a:avLst/>
          </a:prstGeom>
          <a:noFill/>
        </p:spPr>
      </p:pic>
      <p:sp>
        <p:nvSpPr>
          <p:cNvPr id="5" name="Subtitle 4"/>
          <p:cNvSpPr>
            <a:spLocks noGrp="1"/>
          </p:cNvSpPr>
          <p:nvPr>
            <p:ph type="subTitle" idx="1"/>
          </p:nvPr>
        </p:nvSpPr>
        <p:spPr>
          <a:xfrm>
            <a:off x="5029200" y="2819400"/>
            <a:ext cx="3810000" cy="1752600"/>
          </a:xfrm>
        </p:spPr>
        <p:txBody>
          <a:bodyPr>
            <a:normAutofit/>
          </a:bodyPr>
          <a:lstStyle/>
          <a:p>
            <a:r>
              <a:rPr lang="en-US" dirty="0" smtClean="0"/>
              <a:t>Vanquishing </a:t>
            </a:r>
          </a:p>
          <a:p>
            <a:r>
              <a:rPr lang="en-US" sz="1000" dirty="0" smtClean="0"/>
              <a:t>the</a:t>
            </a:r>
          </a:p>
          <a:p>
            <a:r>
              <a:rPr lang="en-US" dirty="0" smtClean="0"/>
              <a:t> first draft</a:t>
            </a:r>
          </a:p>
          <a:p>
            <a:r>
              <a:rPr lang="en-US" sz="1000" dirty="0" smtClean="0"/>
              <a:t>In </a:t>
            </a:r>
          </a:p>
          <a:p>
            <a:r>
              <a:rPr lang="en-US" dirty="0" smtClean="0"/>
              <a:t>production code</a:t>
            </a:r>
            <a:endParaRPr lang="en-US" dirty="0"/>
          </a:p>
        </p:txBody>
      </p:sp>
      <p:sp>
        <p:nvSpPr>
          <p:cNvPr id="4" name="Title 3"/>
          <p:cNvSpPr>
            <a:spLocks noGrp="1"/>
          </p:cNvSpPr>
          <p:nvPr>
            <p:ph type="ctrTitle"/>
          </p:nvPr>
        </p:nvSpPr>
        <p:spPr/>
        <p:txBody>
          <a:bodyPr>
            <a:normAutofit/>
          </a:bodyPr>
          <a:lstStyle/>
          <a:p>
            <a:r>
              <a:rPr lang="en-US" dirty="0" smtClean="0"/>
              <a:t>Refactoring Responsibly</a:t>
            </a:r>
            <a:endParaRPr lang="en-US" dirty="0"/>
          </a:p>
        </p:txBody>
      </p:sp>
      <p:sp>
        <p:nvSpPr>
          <p:cNvPr id="8" name="Subtitle 4"/>
          <p:cNvSpPr txBox="1">
            <a:spLocks/>
          </p:cNvSpPr>
          <p:nvPr/>
        </p:nvSpPr>
        <p:spPr>
          <a:xfrm>
            <a:off x="4876800" y="5410200"/>
            <a:ext cx="4114800" cy="990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1600" b="1" i="0" u="none" strike="noStrike" kern="1200" spc="250" normalizeH="0" baseline="0" noProof="0" dirty="0" smtClean="0">
                <a:ln>
                  <a:noFill/>
                </a:ln>
                <a:solidFill>
                  <a:schemeClr val="tx2"/>
                </a:solidFill>
                <a:effectLst/>
                <a:uLnTx/>
                <a:uFillTx/>
                <a:ea typeface="+mn-ea"/>
                <a:cs typeface="+mn-cs"/>
              </a:rPr>
              <a:t>Drew Shefman</a:t>
            </a: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sz="1600" b="1" spc="250" dirty="0" smtClean="0">
                <a:solidFill>
                  <a:schemeClr val="tx2"/>
                </a:solidFill>
              </a:rPr>
              <a:t>@dshefman</a:t>
            </a: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1600" b="1" i="0" u="none" strike="noStrike" kern="1200" spc="250" normalizeH="0" baseline="0" noProof="0" dirty="0" smtClean="0">
                <a:ln>
                  <a:noFill/>
                </a:ln>
                <a:solidFill>
                  <a:schemeClr val="tx2"/>
                </a:solidFill>
                <a:effectLst/>
                <a:uLnTx/>
                <a:uFillTx/>
                <a:ea typeface="+mn-ea"/>
                <a:cs typeface="+mn-cs"/>
              </a:rPr>
              <a:t>dshefman@squaredi.com</a:t>
            </a:r>
            <a:endParaRPr kumimoji="0" lang="en-US" sz="1600" b="1" i="0" u="none" strike="noStrike" kern="1200" spc="250" normalizeH="0" baseline="0" noProof="0" dirty="0">
              <a:ln>
                <a:noFill/>
              </a:ln>
              <a:solidFill>
                <a:schemeClr val="tx2"/>
              </a:solidFill>
              <a:effectLst/>
              <a:uLnTx/>
              <a:uFillTx/>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1000" y="838200"/>
            <a:ext cx="2362200" cy="1809750"/>
          </a:xfrm>
        </p:spPr>
        <p:txBody>
          <a:bodyPr/>
          <a:lstStyle/>
          <a:p>
            <a:r>
              <a:rPr lang="en-US" dirty="0" smtClean="0"/>
              <a:t>What refactoring</a:t>
            </a:r>
            <a:br>
              <a:rPr lang="en-US" dirty="0" smtClean="0"/>
            </a:br>
            <a:r>
              <a:rPr lang="en-US" dirty="0" smtClean="0"/>
              <a:t>is NOT</a:t>
            </a:r>
            <a:endParaRPr lang="en-US" dirty="0"/>
          </a:p>
        </p:txBody>
      </p:sp>
      <p:sp>
        <p:nvSpPr>
          <p:cNvPr id="8" name="Content Placeholder 7"/>
          <p:cNvSpPr>
            <a:spLocks noGrp="1"/>
          </p:cNvSpPr>
          <p:nvPr>
            <p:ph sz="quarter" idx="1"/>
          </p:nvPr>
        </p:nvSpPr>
        <p:spPr/>
        <p:txBody>
          <a:bodyPr/>
          <a:lstStyle/>
          <a:p>
            <a:pPr lvl="0">
              <a:lnSpc>
                <a:spcPct val="150000"/>
              </a:lnSpc>
              <a:defRPr/>
            </a:pPr>
            <a:r>
              <a:rPr lang="en-US" sz="2800" dirty="0" smtClean="0"/>
              <a:t>Adding functionality</a:t>
            </a:r>
          </a:p>
          <a:p>
            <a:pPr lvl="0">
              <a:lnSpc>
                <a:spcPct val="150000"/>
              </a:lnSpc>
              <a:defRPr/>
            </a:pPr>
            <a:r>
              <a:rPr lang="en-US" sz="2800" dirty="0" smtClean="0"/>
              <a:t>Fixing bugs</a:t>
            </a:r>
          </a:p>
          <a:p>
            <a:pPr lvl="0">
              <a:lnSpc>
                <a:spcPct val="150000"/>
              </a:lnSpc>
              <a:defRPr/>
            </a:pPr>
            <a:r>
              <a:rPr lang="en-US" sz="2800" dirty="0" smtClean="0"/>
              <a:t>Design enhancements</a:t>
            </a:r>
          </a:p>
          <a:p>
            <a:pPr lvl="0">
              <a:lnSpc>
                <a:spcPct val="150000"/>
              </a:lnSpc>
              <a:defRPr/>
            </a:pPr>
            <a:r>
              <a:rPr lang="en-US" sz="2800" dirty="0" smtClean="0"/>
              <a:t>Discarding &amp; rewriting</a:t>
            </a:r>
          </a:p>
          <a:p>
            <a:pPr lvl="0">
              <a:lnSpc>
                <a:spcPct val="150000"/>
              </a:lnSpc>
              <a:defRPr/>
            </a:pPr>
            <a:r>
              <a:rPr lang="en-US" sz="2800" dirty="0" smtClean="0"/>
              <a:t>Substantial changes</a:t>
            </a:r>
          </a:p>
          <a:p>
            <a:pPr>
              <a:buNone/>
            </a:pPr>
            <a:endParaRPr lang="en-US" dirty="0"/>
          </a:p>
        </p:txBody>
      </p:sp>
      <p:sp>
        <p:nvSpPr>
          <p:cNvPr id="10" name="Content Placeholder 10"/>
          <p:cNvSpPr txBox="1">
            <a:spLocks/>
          </p:cNvSpPr>
          <p:nvPr/>
        </p:nvSpPr>
        <p:spPr>
          <a:xfrm>
            <a:off x="4610100" y="2395183"/>
            <a:ext cx="4038600" cy="3822192"/>
          </a:xfrm>
          <a:prstGeom prst="rect">
            <a:avLst/>
          </a:prstGeom>
        </p:spPr>
        <p:txBody>
          <a:bodyPr>
            <a:normAutofit/>
          </a:bodyPr>
          <a:lstStyle/>
          <a:p>
            <a:pPr marL="274320" marR="0" lvl="0" indent="-274320"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2" descr="C:\Users\Drew\Documents\SquaredI\Presentations\Refactoring Case Study\images\5w_n_H\What.png"/>
          <p:cNvPicPr>
            <a:picLocks noChangeAspect="1" noChangeArrowheads="1"/>
          </p:cNvPicPr>
          <p:nvPr/>
        </p:nvPicPr>
        <p:blipFill>
          <a:blip r:embed="rId3" cstate="print"/>
          <a:stretch>
            <a:fillRect/>
          </a:stretch>
        </p:blipFill>
        <p:spPr bwMode="auto">
          <a:xfrm>
            <a:off x="457201" y="4718399"/>
            <a:ext cx="2124073" cy="1720500"/>
          </a:xfrm>
          <a:prstGeom prst="rect">
            <a:avLst/>
          </a:prstGeom>
          <a:noFill/>
        </p:spPr>
      </p:pic>
      <p:pic>
        <p:nvPicPr>
          <p:cNvPr id="1027" name="Picture 3" descr="C:\Users\Drew\Documents\SquaredI\Presentations\Refactoring Case Study\images\warning-stop-do-not-symbol.jpg"/>
          <p:cNvPicPr>
            <a:picLocks noChangeAspect="1" noChangeArrowheads="1"/>
          </p:cNvPicPr>
          <p:nvPr/>
        </p:nvPicPr>
        <p:blipFill>
          <a:blip r:embed="rId4" cstate="print">
            <a:clrChange>
              <a:clrFrom>
                <a:srgbClr val="FFFFFF"/>
              </a:clrFrom>
              <a:clrTo>
                <a:srgbClr val="FFFFFF">
                  <a:alpha val="0"/>
                </a:srgbClr>
              </a:clrTo>
            </a:clrChange>
          </a:blip>
          <a:srcRect l="16885" t="5677" r="16885" b="5677"/>
          <a:stretch>
            <a:fillRect/>
          </a:stretch>
        </p:blipFill>
        <p:spPr bwMode="auto">
          <a:xfrm>
            <a:off x="1343026" y="285750"/>
            <a:ext cx="502338" cy="5048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095624" y="676276"/>
          <a:ext cx="5610226" cy="5695951"/>
        </p:xfrm>
        <a:graphic>
          <a:graphicData uri="http://schemas.openxmlformats.org/drawingml/2006/table">
            <a:tbl>
              <a:tblPr firstRow="1" bandRow="1">
                <a:tableStyleId>{16D9F66E-5EB9-4882-86FB-DCBF35E3C3E4}</a:tableStyleId>
              </a:tblPr>
              <a:tblGrid>
                <a:gridCol w="2124076"/>
                <a:gridCol w="3486150"/>
              </a:tblGrid>
              <a:tr h="1532319">
                <a:tc>
                  <a:txBody>
                    <a:bodyPr/>
                    <a:lstStyle/>
                    <a:p>
                      <a:r>
                        <a:rPr lang="en-US" dirty="0" smtClean="0"/>
                        <a:t>Ideally</a:t>
                      </a: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Before</a:t>
                      </a:r>
                      <a:r>
                        <a:rPr lang="en-US" sz="2000" b="0" baseline="0" dirty="0" smtClean="0">
                          <a:solidFill>
                            <a:schemeClr val="tx1"/>
                          </a:solidFill>
                        </a:rPr>
                        <a:t> </a:t>
                      </a:r>
                      <a:r>
                        <a:rPr lang="en-US" sz="2000" b="0" dirty="0" smtClean="0">
                          <a:solidFill>
                            <a:schemeClr val="tx1"/>
                          </a:solidFill>
                        </a:rPr>
                        <a:t>making </a:t>
                      </a:r>
                      <a:br>
                        <a:rPr lang="en-US" sz="2000" b="0" dirty="0" smtClean="0">
                          <a:solidFill>
                            <a:schemeClr val="tx1"/>
                          </a:solidFill>
                        </a:rPr>
                      </a:br>
                      <a:r>
                        <a:rPr lang="en-US" sz="2000" b="0" dirty="0" smtClean="0">
                          <a:solidFill>
                            <a:schemeClr val="tx1"/>
                          </a:solidFill>
                        </a:rPr>
                        <a:t>functional changes</a:t>
                      </a:r>
                    </a:p>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519871">
                <a:tc>
                  <a:txBody>
                    <a:bodyPr/>
                    <a:lstStyle/>
                    <a:p>
                      <a:r>
                        <a:rPr lang="en-US" b="1" dirty="0" smtClean="0"/>
                        <a:t>Realistically</a:t>
                      </a:r>
                      <a:endParaRPr lang="en-US" b="1"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000" dirty="0" smtClean="0">
                          <a:solidFill>
                            <a:schemeClr val="tx1"/>
                          </a:solidFill>
                        </a:rPr>
                        <a:t>When the </a:t>
                      </a:r>
                    </a:p>
                    <a:p>
                      <a:pPr lvl="1">
                        <a:buFont typeface="Arial" pitchFamily="34" charset="0"/>
                        <a:buChar char="•"/>
                      </a:pPr>
                      <a:r>
                        <a:rPr lang="en-US" sz="2000" dirty="0" smtClean="0">
                          <a:solidFill>
                            <a:schemeClr val="tx1"/>
                          </a:solidFill>
                        </a:rPr>
                        <a:t> smell </a:t>
                      </a:r>
                    </a:p>
                    <a:p>
                      <a:pPr lvl="1">
                        <a:buFont typeface="Arial" pitchFamily="34" charset="0"/>
                        <a:buChar char="•"/>
                      </a:pPr>
                      <a:r>
                        <a:rPr lang="en-US" sz="2000" dirty="0" smtClean="0">
                          <a:solidFill>
                            <a:schemeClr val="tx1"/>
                          </a:solidFill>
                        </a:rPr>
                        <a:t> complexity</a:t>
                      </a:r>
                    </a:p>
                    <a:p>
                      <a:pPr lvl="1">
                        <a:buFont typeface="Arial" pitchFamily="34" charset="0"/>
                        <a:buChar char="•"/>
                      </a:pPr>
                      <a:r>
                        <a:rPr lang="en-US" sz="2000" dirty="0" smtClean="0">
                          <a:solidFill>
                            <a:schemeClr val="tx1"/>
                          </a:solidFill>
                        </a:rPr>
                        <a:t> trepidation  </a:t>
                      </a:r>
                    </a:p>
                    <a:p>
                      <a:pPr lvl="1">
                        <a:buFont typeface="Arial" pitchFamily="34" charset="0"/>
                        <a:buChar char="•"/>
                      </a:pPr>
                      <a:r>
                        <a:rPr lang="en-US" sz="2000" dirty="0" smtClean="0">
                          <a:solidFill>
                            <a:schemeClr val="tx1"/>
                          </a:solidFill>
                        </a:rPr>
                        <a:t> fragility</a:t>
                      </a:r>
                    </a:p>
                    <a:p>
                      <a:r>
                        <a:rPr lang="en-US" sz="2000" dirty="0" smtClean="0">
                          <a:solidFill>
                            <a:schemeClr val="tx1"/>
                          </a:solidFill>
                        </a:rPr>
                        <a:t>exceeds personal thresholds</a:t>
                      </a:r>
                    </a:p>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3761">
                <a:tc>
                  <a:txBody>
                    <a:bodyPr/>
                    <a:lstStyle/>
                    <a:p>
                      <a:r>
                        <a:rPr lang="en-US" b="1" dirty="0" smtClean="0"/>
                        <a:t>Specifically</a:t>
                      </a:r>
                      <a:endParaRPr lang="en-US" b="1"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US" sz="2000" dirty="0" smtClean="0"/>
                        <a:t>When all tests </a:t>
                      </a:r>
                    </a:p>
                    <a:p>
                      <a:r>
                        <a:rPr lang="en-US" sz="2000" b="1" i="0" dirty="0" smtClean="0"/>
                        <a:t>EXIST</a:t>
                      </a:r>
                      <a:r>
                        <a:rPr lang="en-US" sz="2000" dirty="0" smtClean="0"/>
                        <a:t> &amp; </a:t>
                      </a:r>
                      <a:r>
                        <a:rPr lang="en-US" sz="2000" b="1" dirty="0" smtClean="0"/>
                        <a:t>PASS!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8" name="Title 1"/>
          <p:cNvSpPr>
            <a:spLocks noGrp="1"/>
          </p:cNvSpPr>
          <p:nvPr>
            <p:ph type="title"/>
          </p:nvPr>
        </p:nvSpPr>
        <p:spPr>
          <a:xfrm>
            <a:off x="381000" y="838200"/>
            <a:ext cx="2362200" cy="1066800"/>
          </a:xfrm>
        </p:spPr>
        <p:txBody>
          <a:bodyPr anchor="t"/>
          <a:lstStyle/>
          <a:p>
            <a:r>
              <a:rPr lang="en-US" sz="2800" dirty="0" smtClean="0"/>
              <a:t>When to </a:t>
            </a:r>
            <a:r>
              <a:rPr lang="en-US" sz="2800" dirty="0" err="1" smtClean="0"/>
              <a:t>refactor</a:t>
            </a:r>
            <a:r>
              <a:rPr lang="en-US" sz="2800" dirty="0" smtClean="0"/>
              <a:t>?</a:t>
            </a:r>
            <a:endParaRPr lang="en-US" sz="2800" dirty="0"/>
          </a:p>
        </p:txBody>
      </p:sp>
      <p:pic>
        <p:nvPicPr>
          <p:cNvPr id="9" name="Picture 2" descr="C:\Users\Drew\Documents\SquaredI\Presentations\Refactoring Case Study\images\5w_n_H\What.png"/>
          <p:cNvPicPr>
            <a:picLocks noChangeAspect="1" noChangeArrowheads="1"/>
          </p:cNvPicPr>
          <p:nvPr/>
        </p:nvPicPr>
        <p:blipFill>
          <a:blip r:embed="rId3" cstate="print"/>
          <a:stretch>
            <a:fillRect/>
          </a:stretch>
        </p:blipFill>
        <p:spPr bwMode="auto">
          <a:xfrm>
            <a:off x="457201" y="4718399"/>
            <a:ext cx="2124073" cy="17204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Drew\Documents\SquaredI\Presentations\Refactoring Case Study\images\wtf.png"/>
          <p:cNvPicPr>
            <a:picLocks noChangeAspect="1" noChangeArrowheads="1"/>
          </p:cNvPicPr>
          <p:nvPr/>
        </p:nvPicPr>
        <p:blipFill>
          <a:blip r:embed="rId3" cstate="print"/>
          <a:srcRect/>
          <a:stretch>
            <a:fillRect/>
          </a:stretch>
        </p:blipFill>
        <p:spPr bwMode="auto">
          <a:xfrm>
            <a:off x="3305175" y="771525"/>
            <a:ext cx="5238750" cy="4124325"/>
          </a:xfrm>
          <a:prstGeom prst="rect">
            <a:avLst/>
          </a:prstGeom>
          <a:noFill/>
        </p:spPr>
      </p:pic>
      <p:sp>
        <p:nvSpPr>
          <p:cNvPr id="10" name="Right Arrow 9"/>
          <p:cNvSpPr/>
          <p:nvPr/>
        </p:nvSpPr>
        <p:spPr>
          <a:xfrm>
            <a:off x="3314700" y="5029200"/>
            <a:ext cx="5172075" cy="514350"/>
          </a:xfrm>
          <a:prstGeom prst="rightArrow">
            <a:avLst/>
          </a:prstGeom>
          <a:gradFill>
            <a:gsLst>
              <a:gs pos="0">
                <a:schemeClr val="accent1">
                  <a:lumMod val="20000"/>
                  <a:lumOff val="80000"/>
                </a:schemeClr>
              </a:gs>
              <a:gs pos="100000">
                <a:schemeClr val="accent1">
                  <a:lumMod val="75000"/>
                </a:schemeClr>
              </a:gs>
            </a:gsLst>
            <a:lin ang="0" scaled="1"/>
          </a:gra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00500" y="5429250"/>
            <a:ext cx="4200525" cy="369332"/>
          </a:xfrm>
          <a:prstGeom prst="rect">
            <a:avLst/>
          </a:prstGeom>
          <a:noFill/>
        </p:spPr>
        <p:txBody>
          <a:bodyPr wrap="square" rtlCol="0">
            <a:spAutoFit/>
          </a:bodyPr>
          <a:lstStyle/>
          <a:p>
            <a:pPr algn="r"/>
            <a:r>
              <a:rPr lang="en-US" dirty="0" smtClean="0"/>
              <a:t>Increasing refactoring opportunities</a:t>
            </a:r>
            <a:endParaRPr lang="en-US" dirty="0"/>
          </a:p>
        </p:txBody>
      </p:sp>
      <p:sp>
        <p:nvSpPr>
          <p:cNvPr id="14" name="Title 1"/>
          <p:cNvSpPr>
            <a:spLocks noGrp="1"/>
          </p:cNvSpPr>
          <p:nvPr>
            <p:ph type="title"/>
          </p:nvPr>
        </p:nvSpPr>
        <p:spPr>
          <a:xfrm>
            <a:off x="381000" y="838200"/>
            <a:ext cx="2362200" cy="1066800"/>
          </a:xfrm>
        </p:spPr>
        <p:txBody>
          <a:bodyPr anchor="t"/>
          <a:lstStyle/>
          <a:p>
            <a:r>
              <a:rPr lang="en-US" sz="2800" dirty="0" smtClean="0"/>
              <a:t>When to </a:t>
            </a:r>
            <a:r>
              <a:rPr lang="en-US" sz="2800" dirty="0" err="1" smtClean="0"/>
              <a:t>refactor</a:t>
            </a:r>
            <a:r>
              <a:rPr lang="en-US" sz="2800" dirty="0" smtClean="0"/>
              <a:t>?</a:t>
            </a:r>
            <a:endParaRPr lang="en-US" sz="2800" dirty="0"/>
          </a:p>
        </p:txBody>
      </p:sp>
      <p:pic>
        <p:nvPicPr>
          <p:cNvPr id="16" name="Picture 2" descr="C:\Users\Drew\Documents\SquaredI\Presentations\Refactoring Case Study\images\5w_n_H\What.png"/>
          <p:cNvPicPr>
            <a:picLocks noChangeAspect="1" noChangeArrowheads="1"/>
          </p:cNvPicPr>
          <p:nvPr/>
        </p:nvPicPr>
        <p:blipFill>
          <a:blip r:embed="rId4" cstate="print"/>
          <a:stretch>
            <a:fillRect/>
          </a:stretch>
        </p:blipFill>
        <p:spPr bwMode="auto">
          <a:xfrm>
            <a:off x="457201" y="4718399"/>
            <a:ext cx="2124073" cy="172049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2362200" cy="1066800"/>
          </a:xfrm>
        </p:spPr>
        <p:txBody>
          <a:bodyPr anchor="t"/>
          <a:lstStyle/>
          <a:p>
            <a:r>
              <a:rPr lang="en-US" sz="2800" dirty="0" smtClean="0"/>
              <a:t>When NOT to refactor</a:t>
            </a:r>
            <a:endParaRPr lang="en-US" sz="2800" dirty="0"/>
          </a:p>
        </p:txBody>
      </p:sp>
      <p:sp>
        <p:nvSpPr>
          <p:cNvPr id="10" name="Content Placeholder 9"/>
          <p:cNvSpPr>
            <a:spLocks noGrp="1"/>
          </p:cNvSpPr>
          <p:nvPr>
            <p:ph sz="quarter" idx="1"/>
          </p:nvPr>
        </p:nvSpPr>
        <p:spPr/>
        <p:txBody>
          <a:bodyPr/>
          <a:lstStyle/>
          <a:p>
            <a:r>
              <a:rPr lang="en-US" dirty="0" smtClean="0"/>
              <a:t>For the sake of refactoring</a:t>
            </a:r>
          </a:p>
          <a:p>
            <a:r>
              <a:rPr lang="en-US" dirty="0" smtClean="0"/>
              <a:t>Too many classes affected</a:t>
            </a:r>
          </a:p>
          <a:p>
            <a:r>
              <a:rPr lang="en-US" dirty="0" smtClean="0"/>
              <a:t>Potentially momentarily unusable</a:t>
            </a:r>
          </a:p>
          <a:p>
            <a:r>
              <a:rPr lang="en-US" dirty="0" smtClean="0"/>
              <a:t>While adding a feature</a:t>
            </a:r>
          </a:p>
          <a:p>
            <a:r>
              <a:rPr lang="en-US" dirty="0" smtClean="0"/>
              <a:t>While fixing a bug</a:t>
            </a:r>
          </a:p>
          <a:p>
            <a:r>
              <a:rPr lang="en-US" b="1" dirty="0" smtClean="0"/>
              <a:t>When you don’t have tests</a:t>
            </a:r>
            <a:br>
              <a:rPr lang="en-US" b="1" dirty="0" smtClean="0"/>
            </a:br>
            <a:r>
              <a:rPr lang="en-US" b="1" dirty="0" smtClean="0"/>
              <a:t>to support your change</a:t>
            </a:r>
          </a:p>
        </p:txBody>
      </p:sp>
      <p:pic>
        <p:nvPicPr>
          <p:cNvPr id="13" name="Picture 2" descr="C:\Users\Drew\Documents\SquaredI\Presentations\Refactoring Case Study\images\5w_n_H\What.png"/>
          <p:cNvPicPr>
            <a:picLocks noChangeAspect="1" noChangeArrowheads="1"/>
          </p:cNvPicPr>
          <p:nvPr/>
        </p:nvPicPr>
        <p:blipFill>
          <a:blip r:embed="rId3" cstate="print"/>
          <a:stretch>
            <a:fillRect/>
          </a:stretch>
        </p:blipFill>
        <p:spPr bwMode="auto">
          <a:xfrm>
            <a:off x="457201" y="4718399"/>
            <a:ext cx="2124073" cy="1720499"/>
          </a:xfrm>
          <a:prstGeom prst="rect">
            <a:avLst/>
          </a:prstGeom>
          <a:noFill/>
        </p:spPr>
      </p:pic>
      <p:pic>
        <p:nvPicPr>
          <p:cNvPr id="5" name="Picture 3" descr="C:\Users\Drew\Documents\SquaredI\Presentations\Refactoring Case Study\images\warning-stop-do-not-symbol.jpg"/>
          <p:cNvPicPr>
            <a:picLocks noChangeAspect="1" noChangeArrowheads="1"/>
          </p:cNvPicPr>
          <p:nvPr/>
        </p:nvPicPr>
        <p:blipFill>
          <a:blip r:embed="rId4" cstate="print">
            <a:clrChange>
              <a:clrFrom>
                <a:srgbClr val="FFFFFF"/>
              </a:clrFrom>
              <a:clrTo>
                <a:srgbClr val="FFFFFF">
                  <a:alpha val="0"/>
                </a:srgbClr>
              </a:clrTo>
            </a:clrChange>
          </a:blip>
          <a:srcRect l="16885" t="5677" r="16885" b="5677"/>
          <a:stretch>
            <a:fillRect/>
          </a:stretch>
        </p:blipFill>
        <p:spPr bwMode="auto">
          <a:xfrm>
            <a:off x="1343026" y="285750"/>
            <a:ext cx="502338" cy="5048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Drew\Documents\SquaredI\Presentations\Refactoring Case Study\images\geekAndPokeComic.jpg"/>
          <p:cNvPicPr>
            <a:picLocks noChangeAspect="1" noChangeArrowheads="1"/>
          </p:cNvPicPr>
          <p:nvPr/>
        </p:nvPicPr>
        <p:blipFill>
          <a:blip r:embed="rId3" cstate="print"/>
          <a:srcRect t="4832" b="17253"/>
          <a:stretch>
            <a:fillRect/>
          </a:stretch>
        </p:blipFill>
        <p:spPr bwMode="auto">
          <a:xfrm>
            <a:off x="3657599" y="510000"/>
            <a:ext cx="5343797" cy="5890800"/>
          </a:xfrm>
          <a:prstGeom prst="rect">
            <a:avLst/>
          </a:prstGeom>
          <a:noFill/>
        </p:spPr>
      </p:pic>
      <p:sp>
        <p:nvSpPr>
          <p:cNvPr id="8" name="Title 1"/>
          <p:cNvSpPr>
            <a:spLocks noGrp="1"/>
          </p:cNvSpPr>
          <p:nvPr>
            <p:ph type="title"/>
          </p:nvPr>
        </p:nvSpPr>
        <p:spPr/>
        <p:txBody>
          <a:bodyPr anchor="t"/>
          <a:lstStyle/>
          <a:p>
            <a:r>
              <a:rPr lang="en-US" sz="2800" dirty="0" smtClean="0"/>
              <a:t>When NOT to refactor</a:t>
            </a:r>
            <a:endParaRPr lang="en-US" sz="2800" dirty="0"/>
          </a:p>
        </p:txBody>
      </p:sp>
      <p:sp>
        <p:nvSpPr>
          <p:cNvPr id="10" name="Text Placeholder 9"/>
          <p:cNvSpPr>
            <a:spLocks noGrp="1"/>
          </p:cNvSpPr>
          <p:nvPr>
            <p:ph type="body" idx="2"/>
          </p:nvPr>
        </p:nvSpPr>
        <p:spPr>
          <a:xfrm>
            <a:off x="381000" y="2676525"/>
            <a:ext cx="2362200" cy="1600200"/>
          </a:xfrm>
        </p:spPr>
        <p:txBody>
          <a:bodyPr>
            <a:noAutofit/>
          </a:bodyPr>
          <a:lstStyle/>
          <a:p>
            <a:r>
              <a:rPr lang="en-US" sz="2400" dirty="0" smtClean="0"/>
              <a:t>Supporting tests are missing</a:t>
            </a:r>
          </a:p>
        </p:txBody>
      </p:sp>
      <p:pic>
        <p:nvPicPr>
          <p:cNvPr id="12" name="Picture 2" descr="C:\Users\Drew\Documents\SquaredI\Presentations\Refactoring Case Study\images\5w_n_H\What.png"/>
          <p:cNvPicPr>
            <a:picLocks noChangeAspect="1" noChangeArrowheads="1"/>
          </p:cNvPicPr>
          <p:nvPr/>
        </p:nvPicPr>
        <p:blipFill>
          <a:blip r:embed="rId4" cstate="print"/>
          <a:stretch>
            <a:fillRect/>
          </a:stretch>
        </p:blipFill>
        <p:spPr bwMode="auto">
          <a:xfrm>
            <a:off x="457201" y="4718399"/>
            <a:ext cx="2124073" cy="1720499"/>
          </a:xfrm>
          <a:prstGeom prst="rect">
            <a:avLst/>
          </a:prstGeom>
          <a:noFill/>
        </p:spPr>
      </p:pic>
      <p:sp>
        <p:nvSpPr>
          <p:cNvPr id="6" name="Rectangle 5"/>
          <p:cNvSpPr/>
          <p:nvPr/>
        </p:nvSpPr>
        <p:spPr>
          <a:xfrm>
            <a:off x="2905125" y="514350"/>
            <a:ext cx="809625"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334375" y="457200"/>
            <a:ext cx="809625"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C:\Users\Drew\Documents\SquaredI\Presentations\Refactoring Case Study\images\warning-stop-do-not-symbol.jpg"/>
          <p:cNvPicPr>
            <a:picLocks noChangeAspect="1" noChangeArrowheads="1"/>
          </p:cNvPicPr>
          <p:nvPr/>
        </p:nvPicPr>
        <p:blipFill>
          <a:blip r:embed="rId5" cstate="print">
            <a:clrChange>
              <a:clrFrom>
                <a:srgbClr val="FFFFFF"/>
              </a:clrFrom>
              <a:clrTo>
                <a:srgbClr val="FFFFFF">
                  <a:alpha val="0"/>
                </a:srgbClr>
              </a:clrTo>
            </a:clrChange>
          </a:blip>
          <a:srcRect l="16885" t="5677" r="16885" b="5677"/>
          <a:stretch>
            <a:fillRect/>
          </a:stretch>
        </p:blipFill>
        <p:spPr bwMode="auto">
          <a:xfrm>
            <a:off x="1343026" y="285750"/>
            <a:ext cx="502338" cy="5048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ew\Documents\SquaredI\Presentations\Refactoring Case Study\images\One-happy-face-in-a-crowd.jpg"/>
          <p:cNvPicPr>
            <a:picLocks noChangeAspect="1" noChangeArrowheads="1"/>
          </p:cNvPicPr>
          <p:nvPr/>
        </p:nvPicPr>
        <p:blipFill>
          <a:blip r:embed="rId3" cstate="print"/>
          <a:srcRect/>
          <a:stretch>
            <a:fillRect/>
          </a:stretch>
        </p:blipFill>
        <p:spPr bwMode="auto">
          <a:xfrm>
            <a:off x="3867149" y="2993572"/>
            <a:ext cx="4343401" cy="3373891"/>
          </a:xfrm>
          <a:prstGeom prst="rect">
            <a:avLst/>
          </a:prstGeom>
          <a:noFill/>
        </p:spPr>
      </p:pic>
      <p:sp>
        <p:nvSpPr>
          <p:cNvPr id="2" name="Title 1"/>
          <p:cNvSpPr>
            <a:spLocks noGrp="1"/>
          </p:cNvSpPr>
          <p:nvPr>
            <p:ph type="title"/>
          </p:nvPr>
        </p:nvSpPr>
        <p:spPr/>
        <p:txBody>
          <a:bodyPr/>
          <a:lstStyle/>
          <a:p>
            <a:r>
              <a:rPr lang="en-US" dirty="0" smtClean="0"/>
              <a:t>Why is refactoring needed? </a:t>
            </a:r>
            <a:endParaRPr lang="en-US" dirty="0"/>
          </a:p>
        </p:txBody>
      </p:sp>
      <p:sp>
        <p:nvSpPr>
          <p:cNvPr id="7" name="Text Placeholder 6"/>
          <p:cNvSpPr>
            <a:spLocks noGrp="1"/>
          </p:cNvSpPr>
          <p:nvPr>
            <p:ph type="body" idx="2"/>
          </p:nvPr>
        </p:nvSpPr>
        <p:spPr>
          <a:xfrm>
            <a:off x="381000" y="2676525"/>
            <a:ext cx="2362200" cy="1314450"/>
          </a:xfrm>
        </p:spPr>
        <p:txBody>
          <a:bodyPr>
            <a:normAutofit/>
          </a:bodyPr>
          <a:lstStyle/>
          <a:p>
            <a:r>
              <a:rPr lang="en-US" sz="2000" dirty="0" smtClean="0"/>
              <a:t>If it works </a:t>
            </a:r>
            <a:br>
              <a:rPr lang="en-US" sz="2000" dirty="0" smtClean="0"/>
            </a:br>
            <a:r>
              <a:rPr lang="en-US" sz="2000" dirty="0" smtClean="0"/>
              <a:t>the first time, </a:t>
            </a:r>
            <a:br>
              <a:rPr lang="en-US" sz="2000" dirty="0" smtClean="0"/>
            </a:br>
            <a:r>
              <a:rPr lang="en-US" sz="2000" dirty="0" smtClean="0"/>
              <a:t>why change it?</a:t>
            </a:r>
          </a:p>
          <a:p>
            <a:endParaRPr lang="en-US" dirty="0"/>
          </a:p>
        </p:txBody>
      </p:sp>
      <p:sp>
        <p:nvSpPr>
          <p:cNvPr id="4" name="Content Placeholder 3"/>
          <p:cNvSpPr>
            <a:spLocks noGrp="1"/>
          </p:cNvSpPr>
          <p:nvPr>
            <p:ph sz="quarter" idx="1"/>
          </p:nvPr>
        </p:nvSpPr>
        <p:spPr>
          <a:xfrm>
            <a:off x="3124200" y="581025"/>
            <a:ext cx="5638800" cy="5514975"/>
          </a:xfrm>
        </p:spPr>
        <p:txBody>
          <a:bodyPr>
            <a:normAutofit/>
          </a:bodyPr>
          <a:lstStyle/>
          <a:p>
            <a:pPr algn="ctr">
              <a:buNone/>
            </a:pPr>
            <a:r>
              <a:rPr lang="en-US" sz="3600" dirty="0" smtClean="0"/>
              <a:t>The majority of </a:t>
            </a:r>
            <a:br>
              <a:rPr lang="en-US" sz="3600" dirty="0" smtClean="0"/>
            </a:br>
            <a:r>
              <a:rPr lang="en-US" sz="3600" u="sng" dirty="0" smtClean="0"/>
              <a:t>legacy code </a:t>
            </a:r>
            <a:r>
              <a:rPr lang="en-US" sz="3600" dirty="0" smtClean="0"/>
              <a:t/>
            </a:r>
            <a:br>
              <a:rPr lang="en-US" sz="3600" dirty="0" smtClean="0"/>
            </a:br>
            <a:r>
              <a:rPr lang="en-US" sz="3600" dirty="0" smtClean="0"/>
              <a:t>is a </a:t>
            </a:r>
            <a:br>
              <a:rPr lang="en-US" sz="3600" dirty="0" smtClean="0"/>
            </a:br>
            <a:r>
              <a:rPr lang="en-US" sz="3600" b="1" dirty="0" smtClean="0"/>
              <a:t>first draft</a:t>
            </a:r>
            <a:r>
              <a:rPr lang="en-US" sz="3600" dirty="0" smtClean="0"/>
              <a:t>!</a:t>
            </a:r>
            <a:endParaRPr lang="en-US" sz="3600" dirty="0"/>
          </a:p>
        </p:txBody>
      </p:sp>
      <p:pic>
        <p:nvPicPr>
          <p:cNvPr id="5" name="Picture 2" descr="C:\Users\Drew\Documents\SquaredI\Presentations\Refactoring Case Study\images\5w_n_H\What.png"/>
          <p:cNvPicPr>
            <a:picLocks noChangeAspect="1" noChangeArrowheads="1"/>
          </p:cNvPicPr>
          <p:nvPr/>
        </p:nvPicPr>
        <p:blipFill>
          <a:blip r:embed="rId4" cstate="print"/>
          <a:stretch>
            <a:fillRect/>
          </a:stretch>
        </p:blipFill>
        <p:spPr bwMode="auto">
          <a:xfrm>
            <a:off x="457201" y="4718399"/>
            <a:ext cx="2124073" cy="17204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Drew\Documents\SquaredI\Presentations\Refactoring Case Study\images\pie-chart-vector.jpg"/>
          <p:cNvPicPr>
            <a:picLocks noChangeAspect="1" noChangeArrowheads="1"/>
          </p:cNvPicPr>
          <p:nvPr/>
        </p:nvPicPr>
        <p:blipFill>
          <a:blip r:embed="rId3" cstate="print"/>
          <a:stretch>
            <a:fillRect/>
          </a:stretch>
        </p:blipFill>
        <p:spPr bwMode="auto">
          <a:xfrm>
            <a:off x="4495800" y="1981200"/>
            <a:ext cx="3619500" cy="3810000"/>
          </a:xfrm>
          <a:prstGeom prst="rect">
            <a:avLst/>
          </a:prstGeom>
          <a:noFill/>
        </p:spPr>
      </p:pic>
      <p:sp>
        <p:nvSpPr>
          <p:cNvPr id="2" name="Title 1"/>
          <p:cNvSpPr>
            <a:spLocks noGrp="1"/>
          </p:cNvSpPr>
          <p:nvPr>
            <p:ph type="title"/>
          </p:nvPr>
        </p:nvSpPr>
        <p:spPr>
          <a:xfrm>
            <a:off x="381000" y="838200"/>
            <a:ext cx="2362200" cy="1524000"/>
          </a:xfrm>
        </p:spPr>
        <p:txBody>
          <a:bodyPr anchor="t">
            <a:normAutofit/>
          </a:bodyPr>
          <a:lstStyle/>
          <a:p>
            <a:r>
              <a:rPr lang="en-US" sz="2800" dirty="0" smtClean="0"/>
              <a:t>Why not do it right the first time?</a:t>
            </a:r>
            <a:endParaRPr lang="en-US" sz="2800" dirty="0"/>
          </a:p>
        </p:txBody>
      </p:sp>
      <p:sp>
        <p:nvSpPr>
          <p:cNvPr id="3" name="Text Placeholder 2"/>
          <p:cNvSpPr>
            <a:spLocks noGrp="1"/>
          </p:cNvSpPr>
          <p:nvPr>
            <p:ph type="body" idx="2"/>
          </p:nvPr>
        </p:nvSpPr>
        <p:spPr>
          <a:xfrm>
            <a:off x="419100" y="2466975"/>
            <a:ext cx="2362200" cy="1685925"/>
          </a:xfrm>
        </p:spPr>
        <p:txBody>
          <a:bodyPr anchor="b">
            <a:noAutofit/>
          </a:bodyPr>
          <a:lstStyle/>
          <a:p>
            <a:r>
              <a:rPr lang="en-US" sz="2000" dirty="0" smtClean="0"/>
              <a:t>Anything important, deserves more than a first draft.</a:t>
            </a:r>
            <a:endParaRPr lang="en-US" sz="2000" dirty="0"/>
          </a:p>
        </p:txBody>
      </p:sp>
      <p:sp>
        <p:nvSpPr>
          <p:cNvPr id="7" name="TextBox 6"/>
          <p:cNvSpPr txBox="1"/>
          <p:nvPr/>
        </p:nvSpPr>
        <p:spPr>
          <a:xfrm>
            <a:off x="2971800" y="609600"/>
            <a:ext cx="5943600" cy="646331"/>
          </a:xfrm>
          <a:prstGeom prst="rect">
            <a:avLst/>
          </a:prstGeom>
          <a:noFill/>
        </p:spPr>
        <p:txBody>
          <a:bodyPr wrap="square" rtlCol="0">
            <a:spAutoFit/>
          </a:bodyPr>
          <a:lstStyle/>
          <a:p>
            <a:r>
              <a:rPr lang="en-US" sz="3600" b="1" dirty="0" smtClean="0">
                <a:latin typeface="+mj-lt"/>
              </a:rPr>
              <a:t>First Drafts*</a:t>
            </a:r>
            <a:endParaRPr lang="en-US" sz="3600" b="1" dirty="0">
              <a:latin typeface="+mj-lt"/>
            </a:endParaRPr>
          </a:p>
        </p:txBody>
      </p:sp>
      <p:sp>
        <p:nvSpPr>
          <p:cNvPr id="17" name="TextBox 16"/>
          <p:cNvSpPr txBox="1"/>
          <p:nvPr/>
        </p:nvSpPr>
        <p:spPr>
          <a:xfrm>
            <a:off x="3200400" y="4343400"/>
            <a:ext cx="1600200" cy="1754326"/>
          </a:xfrm>
          <a:prstGeom prst="rect">
            <a:avLst/>
          </a:prstGeom>
          <a:noFill/>
        </p:spPr>
        <p:txBody>
          <a:bodyPr wrap="square" rtlCol="0">
            <a:spAutoFit/>
          </a:bodyPr>
          <a:lstStyle/>
          <a:p>
            <a:r>
              <a:rPr lang="en-US" dirty="0" smtClean="0"/>
              <a:t>40% </a:t>
            </a:r>
          </a:p>
          <a:p>
            <a:r>
              <a:rPr lang="en-US" dirty="0" smtClean="0"/>
              <a:t>not entirely hopeless, possibly reusable elements</a:t>
            </a:r>
            <a:endParaRPr lang="en-US" dirty="0"/>
          </a:p>
        </p:txBody>
      </p:sp>
      <p:sp>
        <p:nvSpPr>
          <p:cNvPr id="20" name="TextBox 19"/>
          <p:cNvSpPr txBox="1"/>
          <p:nvPr/>
        </p:nvSpPr>
        <p:spPr>
          <a:xfrm>
            <a:off x="6858000" y="3276600"/>
            <a:ext cx="1600200" cy="646331"/>
          </a:xfrm>
          <a:prstGeom prst="rect">
            <a:avLst/>
          </a:prstGeom>
          <a:noFill/>
        </p:spPr>
        <p:txBody>
          <a:bodyPr wrap="square" rtlCol="0">
            <a:spAutoFit/>
          </a:bodyPr>
          <a:lstStyle/>
          <a:p>
            <a:pPr algn="r"/>
            <a:r>
              <a:rPr lang="en-US" dirty="0" smtClean="0"/>
              <a:t>5% </a:t>
            </a:r>
          </a:p>
          <a:p>
            <a:pPr algn="r"/>
            <a:r>
              <a:rPr lang="en-US" dirty="0" smtClean="0"/>
              <a:t>GOLD</a:t>
            </a:r>
            <a:endParaRPr lang="en-US" dirty="0"/>
          </a:p>
        </p:txBody>
      </p:sp>
      <p:sp>
        <p:nvSpPr>
          <p:cNvPr id="21" name="TextBox 20"/>
          <p:cNvSpPr txBox="1"/>
          <p:nvPr/>
        </p:nvSpPr>
        <p:spPr>
          <a:xfrm>
            <a:off x="6400800" y="1447800"/>
            <a:ext cx="2057400" cy="1477328"/>
          </a:xfrm>
          <a:prstGeom prst="rect">
            <a:avLst/>
          </a:prstGeom>
          <a:noFill/>
        </p:spPr>
        <p:txBody>
          <a:bodyPr wrap="square" rtlCol="0">
            <a:spAutoFit/>
          </a:bodyPr>
          <a:lstStyle/>
          <a:p>
            <a:pPr algn="r"/>
            <a:r>
              <a:rPr lang="en-US" dirty="0" smtClean="0"/>
              <a:t>25% </a:t>
            </a:r>
          </a:p>
          <a:p>
            <a:pPr algn="r"/>
            <a:r>
              <a:rPr lang="en-US" dirty="0" smtClean="0"/>
              <a:t>YAGNI</a:t>
            </a:r>
          </a:p>
          <a:p>
            <a:pPr algn="r"/>
            <a:r>
              <a:rPr lang="en-US" dirty="0" smtClean="0"/>
              <a:t>(You </a:t>
            </a:r>
            <a:r>
              <a:rPr lang="en-US" dirty="0" err="1" smtClean="0"/>
              <a:t>Ain’t</a:t>
            </a:r>
            <a:r>
              <a:rPr lang="en-US" dirty="0" smtClean="0"/>
              <a:t> </a:t>
            </a:r>
            <a:br>
              <a:rPr lang="en-US" dirty="0" smtClean="0"/>
            </a:br>
            <a:r>
              <a:rPr lang="en-US" dirty="0" err="1" smtClean="0"/>
              <a:t>Gonna</a:t>
            </a:r>
            <a:r>
              <a:rPr lang="en-US" dirty="0" smtClean="0"/>
              <a:t> Need It)</a:t>
            </a:r>
          </a:p>
          <a:p>
            <a:pPr algn="r"/>
            <a:endParaRPr lang="en-US" dirty="0"/>
          </a:p>
        </p:txBody>
      </p:sp>
      <p:sp>
        <p:nvSpPr>
          <p:cNvPr id="22" name="TextBox 21"/>
          <p:cNvSpPr txBox="1"/>
          <p:nvPr/>
        </p:nvSpPr>
        <p:spPr>
          <a:xfrm>
            <a:off x="3124200" y="1524000"/>
            <a:ext cx="1828800" cy="1477328"/>
          </a:xfrm>
          <a:prstGeom prst="rect">
            <a:avLst/>
          </a:prstGeom>
          <a:noFill/>
        </p:spPr>
        <p:txBody>
          <a:bodyPr wrap="square" rtlCol="0">
            <a:spAutoFit/>
          </a:bodyPr>
          <a:lstStyle/>
          <a:p>
            <a:r>
              <a:rPr lang="en-US" dirty="0" smtClean="0"/>
              <a:t>15%</a:t>
            </a:r>
          </a:p>
          <a:p>
            <a:r>
              <a:rPr lang="en-US" dirty="0" smtClean="0"/>
              <a:t>Random annoying inconsistencies</a:t>
            </a:r>
          </a:p>
          <a:p>
            <a:r>
              <a:rPr lang="en-US" dirty="0" smtClean="0"/>
              <a:t> </a:t>
            </a:r>
          </a:p>
        </p:txBody>
      </p:sp>
      <p:sp>
        <p:nvSpPr>
          <p:cNvPr id="16" name="TextBox 15"/>
          <p:cNvSpPr txBox="1"/>
          <p:nvPr/>
        </p:nvSpPr>
        <p:spPr>
          <a:xfrm>
            <a:off x="7010400" y="4724400"/>
            <a:ext cx="1524000" cy="1477328"/>
          </a:xfrm>
          <a:prstGeom prst="rect">
            <a:avLst/>
          </a:prstGeom>
          <a:noFill/>
        </p:spPr>
        <p:txBody>
          <a:bodyPr wrap="square" rtlCol="0">
            <a:spAutoFit/>
          </a:bodyPr>
          <a:lstStyle/>
          <a:p>
            <a:pPr algn="r"/>
            <a:r>
              <a:rPr lang="en-US" dirty="0" smtClean="0"/>
              <a:t>15%</a:t>
            </a:r>
          </a:p>
          <a:p>
            <a:pPr algn="r"/>
            <a:r>
              <a:rPr lang="en-US" dirty="0" smtClean="0"/>
              <a:t>Code that belongs elsewhere</a:t>
            </a:r>
          </a:p>
          <a:p>
            <a:pPr algn="r"/>
            <a:r>
              <a:rPr lang="en-US" dirty="0" smtClean="0"/>
              <a:t> </a:t>
            </a:r>
          </a:p>
        </p:txBody>
      </p:sp>
      <p:cxnSp>
        <p:nvCxnSpPr>
          <p:cNvPr id="19" name="Straight Connector 18"/>
          <p:cNvCxnSpPr/>
          <p:nvPr/>
        </p:nvCxnSpPr>
        <p:spPr>
          <a:xfrm flipH="1">
            <a:off x="3886200" y="3962400"/>
            <a:ext cx="1295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810000" y="1752600"/>
            <a:ext cx="14478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324600" y="1676400"/>
            <a:ext cx="13716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315200" y="3505200"/>
            <a:ext cx="609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620000" y="4572000"/>
            <a:ext cx="457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15075" y="552450"/>
            <a:ext cx="2676526" cy="415498"/>
          </a:xfrm>
          <a:prstGeom prst="rect">
            <a:avLst/>
          </a:prstGeom>
          <a:noFill/>
        </p:spPr>
        <p:txBody>
          <a:bodyPr wrap="square" rtlCol="0">
            <a:spAutoFit/>
          </a:bodyPr>
          <a:lstStyle/>
          <a:p>
            <a:pPr algn="r"/>
            <a:r>
              <a:rPr lang="en-US" sz="1050" dirty="0" smtClean="0"/>
              <a:t>* My personal non-empirical guess, based loosely on stats from copy editors</a:t>
            </a:r>
            <a:endParaRPr lang="en-US" sz="1050" dirty="0"/>
          </a:p>
        </p:txBody>
      </p:sp>
      <p:pic>
        <p:nvPicPr>
          <p:cNvPr id="26" name="Picture 2" descr="C:\Users\Drew\Documents\SquaredI\Presentations\Refactoring Case Study\images\5w_n_H\What.png"/>
          <p:cNvPicPr>
            <a:picLocks noChangeAspect="1" noChangeArrowheads="1"/>
          </p:cNvPicPr>
          <p:nvPr/>
        </p:nvPicPr>
        <p:blipFill>
          <a:blip r:embed="rId4" cstate="print"/>
          <a:stretch>
            <a:fillRect/>
          </a:stretch>
        </p:blipFill>
        <p:spPr bwMode="auto">
          <a:xfrm>
            <a:off x="457201" y="4718399"/>
            <a:ext cx="2124073" cy="172049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bg1"/>
                </a:solidFill>
              </a:rPr>
              <a:t>Why </a:t>
            </a:r>
            <a:r>
              <a:rPr lang="en-US" dirty="0" err="1" smtClean="0">
                <a:solidFill>
                  <a:schemeClr val="bg1"/>
                </a:solidFill>
              </a:rPr>
              <a:t>refactor</a:t>
            </a:r>
            <a:r>
              <a:rPr lang="en-US" dirty="0" smtClean="0">
                <a:solidFill>
                  <a:schemeClr val="bg1"/>
                </a:solidFill>
              </a:rPr>
              <a:t>?</a:t>
            </a:r>
            <a:endParaRPr lang="en-US" dirty="0"/>
          </a:p>
        </p:txBody>
      </p:sp>
      <p:sp>
        <p:nvSpPr>
          <p:cNvPr id="9" name="Text Placeholder 8"/>
          <p:cNvSpPr>
            <a:spLocks noGrp="1"/>
          </p:cNvSpPr>
          <p:nvPr>
            <p:ph type="body" idx="2"/>
          </p:nvPr>
        </p:nvSpPr>
        <p:spPr>
          <a:xfrm>
            <a:off x="381000" y="2066925"/>
            <a:ext cx="2362200" cy="2143125"/>
          </a:xfrm>
        </p:spPr>
        <p:txBody>
          <a:bodyPr>
            <a:noAutofit/>
          </a:bodyPr>
          <a:lstStyle/>
          <a:p>
            <a:r>
              <a:rPr lang="en-US" sz="2000" dirty="0" smtClean="0"/>
              <a:t>We want to </a:t>
            </a:r>
            <a:br>
              <a:rPr lang="en-US" sz="2000" dirty="0" smtClean="0"/>
            </a:br>
            <a:r>
              <a:rPr lang="en-US" sz="2000" dirty="0" smtClean="0"/>
              <a:t>add value, </a:t>
            </a:r>
            <a:br>
              <a:rPr lang="en-US" sz="2000" dirty="0" smtClean="0"/>
            </a:br>
            <a:r>
              <a:rPr lang="en-US" sz="2000" dirty="0" smtClean="0"/>
              <a:t>not spend time searching for how it works</a:t>
            </a:r>
            <a:endParaRPr lang="en-US" sz="2000" dirty="0"/>
          </a:p>
        </p:txBody>
      </p:sp>
      <p:pic>
        <p:nvPicPr>
          <p:cNvPr id="1026" name="Picture 2" descr="C:\Users\Drew\Documents\SquaredI\Presentations\Refactoring Case Study\images\Woman-in-wardrobe.jpg"/>
          <p:cNvPicPr>
            <a:picLocks noChangeAspect="1" noChangeArrowheads="1"/>
          </p:cNvPicPr>
          <p:nvPr/>
        </p:nvPicPr>
        <p:blipFill>
          <a:blip r:embed="rId3" cstate="print"/>
          <a:stretch>
            <a:fillRect/>
          </a:stretch>
        </p:blipFill>
        <p:spPr bwMode="auto">
          <a:xfrm>
            <a:off x="3629025" y="539788"/>
            <a:ext cx="4457700" cy="5718137"/>
          </a:xfrm>
          <a:prstGeom prst="rect">
            <a:avLst/>
          </a:prstGeom>
          <a:noFill/>
          <a:ln>
            <a:noFill/>
          </a:ln>
        </p:spPr>
      </p:pic>
      <p:pic>
        <p:nvPicPr>
          <p:cNvPr id="8" name="Picture 2" descr="C:\Users\Drew\Documents\SquaredI\Presentations\Refactoring Case Study\images\5w_n_H\What.png"/>
          <p:cNvPicPr>
            <a:picLocks noChangeAspect="1" noChangeArrowheads="1"/>
          </p:cNvPicPr>
          <p:nvPr/>
        </p:nvPicPr>
        <p:blipFill>
          <a:blip r:embed="rId4" cstate="print"/>
          <a:stretch>
            <a:fillRect/>
          </a:stretch>
        </p:blipFill>
        <p:spPr bwMode="auto">
          <a:xfrm>
            <a:off x="457201" y="4718399"/>
            <a:ext cx="2124073" cy="172049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stake holders dislike refactoring</a:t>
            </a:r>
            <a:endParaRPr lang="en-US" dirty="0"/>
          </a:p>
        </p:txBody>
      </p:sp>
      <p:sp>
        <p:nvSpPr>
          <p:cNvPr id="4" name="Content Placeholder 3"/>
          <p:cNvSpPr>
            <a:spLocks noGrp="1"/>
          </p:cNvSpPr>
          <p:nvPr>
            <p:ph sz="quarter" idx="1"/>
          </p:nvPr>
        </p:nvSpPr>
        <p:spPr/>
        <p:txBody>
          <a:bodyPr/>
          <a:lstStyle/>
          <a:p>
            <a:r>
              <a:rPr lang="en-US" dirty="0" smtClean="0"/>
              <a:t>Fear of breaking</a:t>
            </a:r>
          </a:p>
          <a:p>
            <a:r>
              <a:rPr lang="en-US" dirty="0" smtClean="0"/>
              <a:t>Refactoring =</a:t>
            </a:r>
            <a:br>
              <a:rPr lang="en-US" dirty="0" smtClean="0"/>
            </a:br>
            <a:r>
              <a:rPr lang="en-US" dirty="0" smtClean="0"/>
              <a:t>uncontrolled &amp;&amp;  high risk</a:t>
            </a:r>
          </a:p>
          <a:p>
            <a:r>
              <a:rPr lang="en-US" dirty="0" smtClean="0"/>
              <a:t>No ROI to “fix” </a:t>
            </a:r>
            <a:br>
              <a:rPr lang="en-US" dirty="0" smtClean="0"/>
            </a:br>
            <a:r>
              <a:rPr lang="en-US" dirty="0" smtClean="0"/>
              <a:t>something that is “working”</a:t>
            </a:r>
          </a:p>
          <a:p>
            <a:endParaRPr lang="en-US" dirty="0" smtClean="0"/>
          </a:p>
          <a:p>
            <a:endParaRPr lang="en-US" dirty="0" smtClean="0"/>
          </a:p>
          <a:p>
            <a:endParaRPr lang="en-US" dirty="0"/>
          </a:p>
        </p:txBody>
      </p:sp>
      <p:pic>
        <p:nvPicPr>
          <p:cNvPr id="1026" name="Picture 2" descr="C:\Users\Drew\Documents\SquaredI\Presentations\Refactoring Case Study\images\scared.gif"/>
          <p:cNvPicPr>
            <a:picLocks noChangeAspect="1" noChangeArrowheads="1"/>
          </p:cNvPicPr>
          <p:nvPr/>
        </p:nvPicPr>
        <p:blipFill>
          <a:blip r:embed="rId2" cstate="print"/>
          <a:srcRect/>
          <a:stretch>
            <a:fillRect/>
          </a:stretch>
        </p:blipFill>
        <p:spPr bwMode="auto">
          <a:xfrm>
            <a:off x="3848100" y="3500438"/>
            <a:ext cx="4057650" cy="2809875"/>
          </a:xfrm>
          <a:prstGeom prst="rect">
            <a:avLst/>
          </a:prstGeom>
          <a:noFill/>
        </p:spPr>
      </p:pic>
      <p:pic>
        <p:nvPicPr>
          <p:cNvPr id="6" name="Picture 2" descr="C:\Users\Drew\Documents\SquaredI\Presentations\Refactoring Case Study\images\5w_n_H\What.png"/>
          <p:cNvPicPr>
            <a:picLocks noChangeAspect="1" noChangeArrowheads="1"/>
          </p:cNvPicPr>
          <p:nvPr/>
        </p:nvPicPr>
        <p:blipFill>
          <a:blip r:embed="rId3" cstate="print"/>
          <a:stretch>
            <a:fillRect/>
          </a:stretch>
        </p:blipFill>
        <p:spPr bwMode="auto">
          <a:xfrm>
            <a:off x="457201" y="4718399"/>
            <a:ext cx="2124073" cy="172049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i="1" dirty="0" smtClean="0"/>
              <a:t>proper </a:t>
            </a:r>
            <a:r>
              <a:rPr lang="en-US" dirty="0" smtClean="0"/>
              <a:t>refactoring placates stake holders</a:t>
            </a:r>
            <a:endParaRPr lang="en-US" dirty="0"/>
          </a:p>
        </p:txBody>
      </p:sp>
      <p:pic>
        <p:nvPicPr>
          <p:cNvPr id="5" name="Picture 2" descr="C:\Users\Drew\Documents\SquaredI\Presentations\Refactoring Case Study\images\5w_n_H\What.png"/>
          <p:cNvPicPr>
            <a:picLocks noChangeAspect="1" noChangeArrowheads="1"/>
          </p:cNvPicPr>
          <p:nvPr/>
        </p:nvPicPr>
        <p:blipFill>
          <a:blip r:embed="rId2" cstate="print"/>
          <a:stretch>
            <a:fillRect/>
          </a:stretch>
        </p:blipFill>
        <p:spPr bwMode="auto">
          <a:xfrm>
            <a:off x="457201" y="4718399"/>
            <a:ext cx="2124073" cy="1720499"/>
          </a:xfrm>
          <a:prstGeom prst="rect">
            <a:avLst/>
          </a:prstGeom>
          <a:noFill/>
        </p:spPr>
      </p:pic>
      <p:graphicFrame>
        <p:nvGraphicFramePr>
          <p:cNvPr id="8" name="Table 7"/>
          <p:cNvGraphicFramePr>
            <a:graphicFrameLocks noGrp="1"/>
          </p:cNvGraphicFramePr>
          <p:nvPr/>
        </p:nvGraphicFramePr>
        <p:xfrm>
          <a:off x="3095624" y="676275"/>
          <a:ext cx="5610226" cy="5149215"/>
        </p:xfrm>
        <a:graphic>
          <a:graphicData uri="http://schemas.openxmlformats.org/drawingml/2006/table">
            <a:tbl>
              <a:tblPr firstRow="1" bandRow="1">
                <a:tableStyleId>{16D9F66E-5EB9-4882-86FB-DCBF35E3C3E4}</a:tableStyleId>
              </a:tblPr>
              <a:tblGrid>
                <a:gridCol w="2124076"/>
                <a:gridCol w="3486150"/>
              </a:tblGrid>
              <a:tr h="167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Fear of Breaking</a:t>
                      </a:r>
                    </a:p>
                    <a:p>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Characterization</a:t>
                      </a:r>
                      <a:r>
                        <a:rPr lang="en-US" sz="2000" b="0" baseline="0" dirty="0" smtClean="0">
                          <a:solidFill>
                            <a:schemeClr val="tx1"/>
                          </a:solidFill>
                        </a:rPr>
                        <a:t> tests</a:t>
                      </a:r>
                      <a:endParaRPr lang="en-US" sz="2000" b="0" dirty="0" smtClean="0">
                        <a:solidFill>
                          <a:schemeClr val="tx1"/>
                        </a:solidFill>
                      </a:endParaRPr>
                    </a:p>
                    <a:p>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81175">
                <a:tc>
                  <a:txBody>
                    <a:bodyPr/>
                    <a:lstStyle/>
                    <a:p>
                      <a:r>
                        <a:rPr lang="en-US" b="1" dirty="0" smtClean="0"/>
                        <a:t>Uncontrolled / high risk</a:t>
                      </a:r>
                      <a:endParaRPr lang="en-US" b="1"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sym typeface="Wingdings" pitchFamily="2" charset="2"/>
                        </a:rPr>
                        <a:t>Small precision efforts, backed by </a:t>
                      </a:r>
                      <a:r>
                        <a:rPr lang="en-US" i="1" dirty="0" smtClean="0">
                          <a:sym typeface="Wingdings" pitchFamily="2" charset="2"/>
                        </a:rPr>
                        <a:t>automated</a:t>
                      </a:r>
                      <a:r>
                        <a:rPr lang="en-US" dirty="0" smtClean="0">
                          <a:sym typeface="Wingdings" pitchFamily="2" charset="2"/>
                        </a:rPr>
                        <a:t> tests</a:t>
                      </a: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35661">
                <a:tc>
                  <a:txBody>
                    <a:bodyPr/>
                    <a:lstStyle/>
                    <a:p>
                      <a:r>
                        <a:rPr lang="en-US" b="1" dirty="0" smtClean="0"/>
                        <a:t>Low ROI, it is already working</a:t>
                      </a:r>
                      <a:endParaRPr lang="en-US" b="1"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spcBef>
                          <a:spcPts val="1800"/>
                        </a:spcBef>
                      </a:pPr>
                      <a:r>
                        <a:rPr lang="en-US" dirty="0" smtClean="0">
                          <a:sym typeface="Wingdings" pitchFamily="2" charset="2"/>
                        </a:rPr>
                        <a:t>What is there </a:t>
                      </a:r>
                      <a:r>
                        <a:rPr lang="en-US" i="1" dirty="0" smtClean="0">
                          <a:sym typeface="Wingdings" pitchFamily="2" charset="2"/>
                        </a:rPr>
                        <a:t>was</a:t>
                      </a:r>
                      <a:r>
                        <a:rPr lang="en-US" dirty="0" smtClean="0">
                          <a:sym typeface="Wingdings" pitchFamily="2" charset="2"/>
                        </a:rPr>
                        <a:t> “working”, but it </a:t>
                      </a:r>
                      <a:r>
                        <a:rPr lang="en-US" i="1" dirty="0" smtClean="0">
                          <a:sym typeface="Wingdings" pitchFamily="2" charset="2"/>
                        </a:rPr>
                        <a:t>won’t</a:t>
                      </a:r>
                      <a:r>
                        <a:rPr lang="en-US" dirty="0" smtClean="0">
                          <a:sym typeface="Wingdings" pitchFamily="2" charset="2"/>
                        </a:rPr>
                        <a:t> with the new feature.</a:t>
                      </a:r>
                    </a:p>
                    <a:p>
                      <a:pPr>
                        <a:spcBef>
                          <a:spcPts val="1800"/>
                        </a:spcBef>
                      </a:pPr>
                      <a:r>
                        <a:rPr lang="en-US" b="1" dirty="0" smtClean="0">
                          <a:sym typeface="Wingdings" pitchFamily="2" charset="2"/>
                        </a:rPr>
                        <a:t>no </a:t>
                      </a:r>
                      <a:r>
                        <a:rPr lang="en-US" b="1" dirty="0" err="1" smtClean="0">
                          <a:sym typeface="Wingdings" pitchFamily="2" charset="2"/>
                        </a:rPr>
                        <a:t>refactor</a:t>
                      </a:r>
                      <a:r>
                        <a:rPr lang="en-US" b="1" dirty="0" smtClean="0">
                          <a:sym typeface="Wingdings" pitchFamily="2" charset="2"/>
                        </a:rPr>
                        <a:t> = </a:t>
                      </a:r>
                      <a:br>
                        <a:rPr lang="en-US" b="1" dirty="0" smtClean="0">
                          <a:sym typeface="Wingdings" pitchFamily="2" charset="2"/>
                        </a:rPr>
                      </a:br>
                      <a:r>
                        <a:rPr lang="en-US" b="1" dirty="0" smtClean="0">
                          <a:sym typeface="Wingdings" pitchFamily="2" charset="2"/>
                        </a:rPr>
                        <a:t>no</a:t>
                      </a:r>
                      <a:r>
                        <a:rPr lang="en-US" b="1" baseline="0" dirty="0" smtClean="0">
                          <a:sym typeface="Wingdings" pitchFamily="2" charset="2"/>
                        </a:rPr>
                        <a:t> feature || no bug</a:t>
                      </a:r>
                      <a:endParaRPr lang="en-US" b="1" dirty="0" smtClean="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Who am I? </a:t>
            </a:r>
            <a:endParaRPr lang="en-US" dirty="0">
              <a:solidFill>
                <a:schemeClr val="accent1"/>
              </a:solidFill>
            </a:endParaRPr>
          </a:p>
        </p:txBody>
      </p:sp>
      <p:sp>
        <p:nvSpPr>
          <p:cNvPr id="3" name="Content Placeholder 2"/>
          <p:cNvSpPr>
            <a:spLocks noGrp="1"/>
          </p:cNvSpPr>
          <p:nvPr>
            <p:ph sz="quarter" idx="1"/>
          </p:nvPr>
        </p:nvSpPr>
        <p:spPr/>
        <p:txBody>
          <a:bodyPr/>
          <a:lstStyle/>
          <a:p>
            <a:r>
              <a:rPr lang="en-US" dirty="0" smtClean="0"/>
              <a:t>Freelance Developer / Architect / Mentor</a:t>
            </a:r>
          </a:p>
          <a:p>
            <a:pPr lvl="1"/>
            <a:r>
              <a:rPr lang="en-US" dirty="0" smtClean="0"/>
              <a:t>15+ years professional multimedia experience</a:t>
            </a:r>
          </a:p>
          <a:p>
            <a:r>
              <a:rPr lang="en-US" dirty="0" smtClean="0"/>
              <a:t>Adobe Certified Flex Expert / Instructor</a:t>
            </a:r>
          </a:p>
          <a:p>
            <a:r>
              <a:rPr lang="en-US" dirty="0" smtClean="0"/>
              <a:t>Professor @ University of Houston</a:t>
            </a:r>
          </a:p>
          <a:p>
            <a:r>
              <a:rPr lang="en-US" dirty="0" smtClean="0"/>
              <a:t>Consultant @ Twin Technologies</a:t>
            </a:r>
            <a:endParaRPr lang="en-US" dirty="0"/>
          </a:p>
        </p:txBody>
      </p:sp>
      <p:pic>
        <p:nvPicPr>
          <p:cNvPr id="4102" name="Picture 6" descr="C:\Users\Drew\Pictures\US\DREW1.jpg"/>
          <p:cNvPicPr>
            <a:picLocks noChangeAspect="1" noChangeArrowheads="1"/>
          </p:cNvPicPr>
          <p:nvPr/>
        </p:nvPicPr>
        <p:blipFill>
          <a:blip r:embed="rId3" cstate="print"/>
          <a:srcRect/>
          <a:stretch>
            <a:fillRect/>
          </a:stretch>
        </p:blipFill>
        <p:spPr bwMode="auto">
          <a:xfrm>
            <a:off x="6934200" y="3657600"/>
            <a:ext cx="1850106" cy="2589212"/>
          </a:xfrm>
          <a:prstGeom prst="rect">
            <a:avLst/>
          </a:prstGeom>
          <a:noFill/>
        </p:spPr>
      </p:pic>
      <p:sp>
        <p:nvSpPr>
          <p:cNvPr id="8" name="Subtitle 4"/>
          <p:cNvSpPr txBox="1">
            <a:spLocks/>
          </p:cNvSpPr>
          <p:nvPr/>
        </p:nvSpPr>
        <p:spPr>
          <a:xfrm>
            <a:off x="2209800" y="5410200"/>
            <a:ext cx="3962400" cy="990600"/>
          </a:xfrm>
          <a:prstGeom prst="rect">
            <a:avLst/>
          </a:prstGeom>
        </p:spPr>
        <p:txBody>
          <a:bodyPr vert="horz">
            <a:norm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1600" b="1" i="0" u="none" strike="noStrike" kern="1200" spc="250" normalizeH="0" baseline="0" noProof="0" dirty="0" smtClean="0">
                <a:ln>
                  <a:noFill/>
                </a:ln>
                <a:solidFill>
                  <a:schemeClr val="tx2"/>
                </a:solidFill>
                <a:effectLst/>
                <a:uLnTx/>
                <a:uFillTx/>
                <a:ea typeface="+mn-ea"/>
                <a:cs typeface="+mn-cs"/>
              </a:rPr>
              <a:t>Drew Shefman</a:t>
            </a: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sz="1600" b="1" spc="250" dirty="0" smtClean="0">
                <a:solidFill>
                  <a:schemeClr val="tx2"/>
                </a:solidFill>
              </a:rPr>
              <a:t>@dshefman</a:t>
            </a: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1600" b="1" i="0" u="none" strike="noStrike" kern="1200" spc="250" normalizeH="0" baseline="0" noProof="0" dirty="0" smtClean="0">
                <a:ln>
                  <a:noFill/>
                </a:ln>
                <a:solidFill>
                  <a:schemeClr val="tx2"/>
                </a:solidFill>
                <a:effectLst/>
                <a:uLnTx/>
                <a:uFillTx/>
                <a:ea typeface="+mn-ea"/>
                <a:cs typeface="+mn-cs"/>
              </a:rPr>
              <a:t>dshefman@squaredi.com</a:t>
            </a:r>
            <a:endParaRPr kumimoji="0" lang="en-US" sz="1600" b="1" i="0" u="none" strike="noStrike" kern="1200" spc="250" normalizeH="0" baseline="0" noProof="0" dirty="0">
              <a:ln>
                <a:noFill/>
              </a:ln>
              <a:solidFill>
                <a:schemeClr val="tx2"/>
              </a:solidFill>
              <a:effectLst/>
              <a:uLnTx/>
              <a:uFillTx/>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How to </a:t>
            </a:r>
            <a:r>
              <a:rPr lang="en-US" dirty="0" err="1" smtClean="0"/>
              <a:t>refactor</a:t>
            </a:r>
            <a:r>
              <a:rPr lang="en-US" dirty="0" smtClean="0"/>
              <a:t>?</a:t>
            </a:r>
            <a:endParaRPr lang="en-US" dirty="0"/>
          </a:p>
        </p:txBody>
      </p:sp>
      <p:sp>
        <p:nvSpPr>
          <p:cNvPr id="8" name="Content Placeholder 7"/>
          <p:cNvSpPr>
            <a:spLocks noGrp="1"/>
          </p:cNvSpPr>
          <p:nvPr>
            <p:ph sz="quarter" idx="1"/>
          </p:nvPr>
        </p:nvSpPr>
        <p:spPr/>
        <p:txBody>
          <a:bodyPr/>
          <a:lstStyle/>
          <a:p>
            <a:pPr marL="514350" indent="-514350">
              <a:buFont typeface="+mj-lt"/>
              <a:buAutoNum type="arabicPeriod"/>
            </a:pPr>
            <a:r>
              <a:rPr lang="en-US" dirty="0" smtClean="0"/>
              <a:t>Define stopping point</a:t>
            </a:r>
          </a:p>
          <a:p>
            <a:pPr marL="514350" indent="-514350">
              <a:buFont typeface="+mj-lt"/>
              <a:buAutoNum type="arabicPeriod"/>
            </a:pPr>
            <a:r>
              <a:rPr lang="en-US" dirty="0" smtClean="0"/>
              <a:t>Identify class’s purpose</a:t>
            </a:r>
          </a:p>
          <a:p>
            <a:pPr marL="514350" indent="-514350">
              <a:buFont typeface="+mj-lt"/>
              <a:buAutoNum type="arabicPeriod"/>
            </a:pPr>
            <a:r>
              <a:rPr lang="en-US" dirty="0" smtClean="0"/>
              <a:t>Reorganize within class</a:t>
            </a:r>
          </a:p>
          <a:p>
            <a:pPr marL="514350" indent="-514350">
              <a:buFont typeface="+mj-lt"/>
              <a:buAutoNum type="arabicPeriod"/>
            </a:pPr>
            <a:r>
              <a:rPr lang="en-US" dirty="0" smtClean="0"/>
              <a:t>Characterization tests</a:t>
            </a:r>
          </a:p>
          <a:p>
            <a:pPr marL="514350" indent="-514350">
              <a:buFont typeface="+mj-lt"/>
              <a:buAutoNum type="arabicPeriod"/>
            </a:pPr>
            <a:r>
              <a:rPr lang="en-US" dirty="0" smtClean="0"/>
              <a:t>Extract &amp; Override*</a:t>
            </a:r>
            <a:endParaRPr lang="en-US" sz="1100" dirty="0" smtClean="0"/>
          </a:p>
          <a:p>
            <a:pPr marL="514350" indent="-514350">
              <a:buFont typeface="+mj-lt"/>
              <a:buAutoNum type="arabicPeriod"/>
            </a:pPr>
            <a:r>
              <a:rPr lang="en-US" dirty="0" smtClean="0"/>
              <a:t>All tests pass</a:t>
            </a:r>
          </a:p>
          <a:p>
            <a:pPr marL="514350" indent="-514350">
              <a:buFont typeface="+mj-lt"/>
              <a:buAutoNum type="arabicPeriod"/>
            </a:pPr>
            <a:r>
              <a:rPr lang="en-US" dirty="0" smtClean="0"/>
              <a:t>Modify the code</a:t>
            </a:r>
          </a:p>
          <a:p>
            <a:pPr marL="514350" indent="-514350">
              <a:buFont typeface="+mj-lt"/>
              <a:buAutoNum type="arabicPeriod"/>
            </a:pPr>
            <a:r>
              <a:rPr lang="en-US" dirty="0" smtClean="0"/>
              <a:t>Verify all tests pass</a:t>
            </a:r>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6" name="Picture 2" descr="C:\Users\Drew\Documents\SquaredI\Presentations\Refactoring Case Study\images\5w_n_H\What.png"/>
          <p:cNvPicPr>
            <a:picLocks noChangeAspect="1" noChangeArrowheads="1"/>
          </p:cNvPicPr>
          <p:nvPr/>
        </p:nvPicPr>
        <p:blipFill>
          <a:blip r:embed="rId3" cstate="print"/>
          <a:stretch>
            <a:fillRect/>
          </a:stretch>
        </p:blipFill>
        <p:spPr bwMode="auto">
          <a:xfrm>
            <a:off x="457201" y="4718399"/>
            <a:ext cx="2124073" cy="1720499"/>
          </a:xfrm>
          <a:prstGeom prst="rect">
            <a:avLst/>
          </a:prstGeom>
          <a:noFill/>
        </p:spPr>
      </p:pic>
      <p:sp>
        <p:nvSpPr>
          <p:cNvPr id="5" name="TextBox 4"/>
          <p:cNvSpPr txBox="1"/>
          <p:nvPr/>
        </p:nvSpPr>
        <p:spPr>
          <a:xfrm>
            <a:off x="6934200" y="5991225"/>
            <a:ext cx="2028825" cy="369332"/>
          </a:xfrm>
          <a:prstGeom prst="rect">
            <a:avLst/>
          </a:prstGeom>
          <a:noFill/>
        </p:spPr>
        <p:txBody>
          <a:bodyPr wrap="square" rtlCol="0">
            <a:spAutoFit/>
          </a:bodyPr>
          <a:lstStyle/>
          <a:p>
            <a:pPr algn="r"/>
            <a:r>
              <a:rPr lang="en-US" dirty="0" smtClean="0"/>
              <a:t>*optional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pearsoned-ema.com/jpeg/large/9780131177055.jpg"/>
          <p:cNvPicPr>
            <a:picLocks noChangeAspect="1" noChangeArrowheads="1"/>
          </p:cNvPicPr>
          <p:nvPr/>
        </p:nvPicPr>
        <p:blipFill>
          <a:blip r:embed="rId3" cstate="print"/>
          <a:srcRect/>
          <a:stretch>
            <a:fillRect/>
          </a:stretch>
        </p:blipFill>
        <p:spPr bwMode="auto">
          <a:xfrm>
            <a:off x="3257549" y="1371599"/>
            <a:ext cx="2681067" cy="3552825"/>
          </a:xfrm>
          <a:prstGeom prst="rect">
            <a:avLst/>
          </a:prstGeom>
          <a:noFill/>
        </p:spPr>
      </p:pic>
      <p:pic>
        <p:nvPicPr>
          <p:cNvPr id="1028" name="Picture 4" descr="http://www.informit.com/ShowCover.aspx?isbn=0132350882"/>
          <p:cNvPicPr>
            <a:picLocks noChangeAspect="1" noChangeArrowheads="1"/>
          </p:cNvPicPr>
          <p:nvPr/>
        </p:nvPicPr>
        <p:blipFill>
          <a:blip r:embed="rId4" cstate="print"/>
          <a:srcRect/>
          <a:stretch>
            <a:fillRect/>
          </a:stretch>
        </p:blipFill>
        <p:spPr bwMode="auto">
          <a:xfrm>
            <a:off x="6104953" y="1366724"/>
            <a:ext cx="2686164" cy="3567226"/>
          </a:xfrm>
          <a:prstGeom prst="rect">
            <a:avLst/>
          </a:prstGeom>
          <a:noFill/>
        </p:spPr>
      </p:pic>
      <p:pic>
        <p:nvPicPr>
          <p:cNvPr id="8" name="Picture 2" descr="C:\Users\Drew\Documents\SquaredI\Presentations\Refactoring Case Study\images\5w_n_H\What.png"/>
          <p:cNvPicPr>
            <a:picLocks noChangeAspect="1" noChangeArrowheads="1"/>
          </p:cNvPicPr>
          <p:nvPr/>
        </p:nvPicPr>
        <p:blipFill>
          <a:blip r:embed="rId5" cstate="print"/>
          <a:stretch>
            <a:fillRect/>
          </a:stretch>
        </p:blipFill>
        <p:spPr bwMode="auto">
          <a:xfrm>
            <a:off x="457201" y="4718399"/>
            <a:ext cx="2124073" cy="1720499"/>
          </a:xfrm>
          <a:prstGeom prst="rect">
            <a:avLst/>
          </a:prstGeom>
          <a:noFill/>
        </p:spPr>
      </p:pic>
      <p:sp>
        <p:nvSpPr>
          <p:cNvPr id="10" name="Title 9"/>
          <p:cNvSpPr>
            <a:spLocks noGrp="1"/>
          </p:cNvSpPr>
          <p:nvPr>
            <p:ph type="title"/>
          </p:nvPr>
        </p:nvSpPr>
        <p:spPr/>
        <p:txBody>
          <a:bodyPr/>
          <a:lstStyle/>
          <a:p>
            <a:r>
              <a:rPr lang="en-US" dirty="0" smtClean="0"/>
              <a:t>How to </a:t>
            </a:r>
            <a:r>
              <a:rPr lang="en-US" dirty="0" err="1" smtClean="0"/>
              <a:t>refactor</a:t>
            </a:r>
            <a:r>
              <a:rPr lang="en-US" dirty="0" smtClean="0"/>
              <a:t>?</a:t>
            </a:r>
            <a:br>
              <a:rPr lang="en-US" dirty="0" smtClean="0"/>
            </a:br>
            <a:r>
              <a:rPr lang="en-US" dirty="0" smtClean="0"/>
              <a:t/>
            </a:r>
            <a:br>
              <a:rPr lang="en-US" dirty="0" smtClean="0"/>
            </a:br>
            <a:r>
              <a:rPr lang="en-US" dirty="0" smtClean="0"/>
              <a:t>Resources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rew\Documents\SquaredI\Presentations\Refactoring Case Study\images\5w_n_H\What.png"/>
          <p:cNvPicPr>
            <a:picLocks noChangeAspect="1" noChangeArrowheads="1"/>
          </p:cNvPicPr>
          <p:nvPr/>
        </p:nvPicPr>
        <p:blipFill>
          <a:blip r:embed="rId3" cstate="print"/>
          <a:stretch>
            <a:fillRect/>
          </a:stretch>
        </p:blipFill>
        <p:spPr bwMode="auto">
          <a:xfrm>
            <a:off x="457201" y="4718399"/>
            <a:ext cx="2124073" cy="1720499"/>
          </a:xfrm>
          <a:prstGeom prst="rect">
            <a:avLst/>
          </a:prstGeom>
          <a:noFill/>
        </p:spPr>
      </p:pic>
      <p:sp>
        <p:nvSpPr>
          <p:cNvPr id="10" name="Title 9"/>
          <p:cNvSpPr>
            <a:spLocks noGrp="1"/>
          </p:cNvSpPr>
          <p:nvPr>
            <p:ph type="title"/>
          </p:nvPr>
        </p:nvSpPr>
        <p:spPr/>
        <p:txBody>
          <a:bodyPr/>
          <a:lstStyle/>
          <a:p>
            <a:r>
              <a:rPr lang="en-US" dirty="0" smtClean="0"/>
              <a:t>How to </a:t>
            </a:r>
            <a:r>
              <a:rPr lang="en-US" dirty="0" err="1" smtClean="0"/>
              <a:t>refactor</a:t>
            </a:r>
            <a:r>
              <a:rPr lang="en-US" dirty="0" smtClean="0"/>
              <a:t>?</a:t>
            </a:r>
            <a:br>
              <a:rPr lang="en-US" dirty="0" smtClean="0"/>
            </a:br>
            <a:r>
              <a:rPr lang="en-US" dirty="0" smtClean="0"/>
              <a:t/>
            </a:r>
            <a:br>
              <a:rPr lang="en-US" dirty="0" smtClean="0"/>
            </a:br>
            <a:r>
              <a:rPr lang="en-US" dirty="0" smtClean="0"/>
              <a:t>Tools</a:t>
            </a:r>
            <a:endParaRPr lang="en-US" dirty="0"/>
          </a:p>
        </p:txBody>
      </p:sp>
      <p:sp>
        <p:nvSpPr>
          <p:cNvPr id="6" name="Content Placeholder 5"/>
          <p:cNvSpPr>
            <a:spLocks noGrp="1"/>
          </p:cNvSpPr>
          <p:nvPr>
            <p:ph sz="quarter" idx="1"/>
          </p:nvPr>
        </p:nvSpPr>
        <p:spPr>
          <a:xfrm>
            <a:off x="3124200" y="2390775"/>
            <a:ext cx="5638800" cy="3705226"/>
          </a:xfrm>
        </p:spPr>
        <p:txBody>
          <a:bodyPr/>
          <a:lstStyle/>
          <a:p>
            <a:r>
              <a:rPr lang="en-US" sz="4400" dirty="0" smtClean="0"/>
              <a:t>Extract Method</a:t>
            </a:r>
          </a:p>
          <a:p>
            <a:endParaRPr lang="en-US" dirty="0" smtClean="0"/>
          </a:p>
          <a:p>
            <a:r>
              <a:rPr lang="en-US" dirty="0" smtClean="0"/>
              <a:t>Extract Interface</a:t>
            </a:r>
          </a:p>
          <a:p>
            <a:r>
              <a:rPr lang="en-US" dirty="0" smtClean="0"/>
              <a:t>Extract Variable</a:t>
            </a:r>
          </a:p>
          <a:p>
            <a:r>
              <a:rPr lang="en-US" dirty="0" smtClean="0"/>
              <a:t>Extract Field</a:t>
            </a:r>
          </a:p>
          <a:p>
            <a:r>
              <a:rPr lang="en-US" dirty="0" smtClean="0"/>
              <a: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Drew\Documents\SquaredI\Presentations\Refactoring Case Study\images\5w_n_H\What.png"/>
          <p:cNvPicPr>
            <a:picLocks noChangeAspect="1" noChangeArrowheads="1"/>
          </p:cNvPicPr>
          <p:nvPr/>
        </p:nvPicPr>
        <p:blipFill>
          <a:blip r:embed="rId4" cstate="print"/>
          <a:stretch>
            <a:fillRect/>
          </a:stretch>
        </p:blipFill>
        <p:spPr bwMode="auto">
          <a:xfrm>
            <a:off x="457201" y="4718399"/>
            <a:ext cx="2124073" cy="1720499"/>
          </a:xfrm>
          <a:prstGeom prst="rect">
            <a:avLst/>
          </a:prstGeom>
          <a:noFill/>
        </p:spPr>
      </p:pic>
      <p:sp>
        <p:nvSpPr>
          <p:cNvPr id="10" name="Title 9"/>
          <p:cNvSpPr>
            <a:spLocks noGrp="1"/>
          </p:cNvSpPr>
          <p:nvPr>
            <p:ph type="title"/>
          </p:nvPr>
        </p:nvSpPr>
        <p:spPr/>
        <p:txBody>
          <a:bodyPr/>
          <a:lstStyle/>
          <a:p>
            <a:r>
              <a:rPr lang="en-US" dirty="0" smtClean="0"/>
              <a:t>How to </a:t>
            </a:r>
            <a:r>
              <a:rPr lang="en-US" dirty="0" err="1" smtClean="0"/>
              <a:t>refactor</a:t>
            </a:r>
            <a:r>
              <a:rPr lang="en-US" dirty="0" smtClean="0"/>
              <a:t>?</a:t>
            </a:r>
            <a:br>
              <a:rPr lang="en-US" dirty="0" smtClean="0"/>
            </a:br>
            <a:r>
              <a:rPr lang="en-US" dirty="0" smtClean="0"/>
              <a:t/>
            </a:r>
            <a:br>
              <a:rPr lang="en-US" dirty="0" smtClean="0"/>
            </a:br>
            <a:r>
              <a:rPr lang="en-US" dirty="0" smtClean="0"/>
              <a:t>Tools:</a:t>
            </a:r>
            <a:br>
              <a:rPr lang="en-US" dirty="0" smtClean="0"/>
            </a:br>
            <a:r>
              <a:rPr lang="en-US" dirty="0" smtClean="0"/>
              <a:t>Extract Method</a:t>
            </a:r>
            <a:endParaRPr lang="en-US" dirty="0"/>
          </a:p>
        </p:txBody>
      </p:sp>
      <p:sp>
        <p:nvSpPr>
          <p:cNvPr id="6" name="TextBox 5"/>
          <p:cNvSpPr txBox="1"/>
          <p:nvPr/>
        </p:nvSpPr>
        <p:spPr>
          <a:xfrm>
            <a:off x="3057524" y="5095875"/>
            <a:ext cx="3181351" cy="1323439"/>
          </a:xfrm>
          <a:prstGeom prst="rect">
            <a:avLst/>
          </a:prstGeom>
          <a:noFill/>
        </p:spPr>
        <p:txBody>
          <a:bodyPr wrap="square" rtlCol="0">
            <a:spAutoFit/>
          </a:bodyPr>
          <a:lstStyle/>
          <a:p>
            <a:r>
              <a:rPr lang="en-US" sz="2000" dirty="0" smtClean="0"/>
              <a:t>PLUGIN: </a:t>
            </a:r>
            <a:r>
              <a:rPr lang="en-US" sz="2000" dirty="0" err="1" smtClean="0"/>
              <a:t>SourceMate</a:t>
            </a:r>
            <a:r>
              <a:rPr lang="en-US" sz="2000" dirty="0" smtClean="0"/>
              <a:t> </a:t>
            </a:r>
          </a:p>
          <a:p>
            <a:r>
              <a:rPr lang="en-US" sz="2000" dirty="0" smtClean="0"/>
              <a:t>by </a:t>
            </a:r>
            <a:r>
              <a:rPr lang="en-US" sz="2000" dirty="0" err="1" smtClean="0"/>
              <a:t>ElementRiver</a:t>
            </a:r>
            <a:r>
              <a:rPr lang="en-US" sz="2000" dirty="0" smtClean="0"/>
              <a:t> </a:t>
            </a:r>
          </a:p>
          <a:p>
            <a:endParaRPr lang="en-US" sz="2000" dirty="0" smtClean="0"/>
          </a:p>
          <a:p>
            <a:r>
              <a:rPr lang="en-US" sz="2000" dirty="0" smtClean="0"/>
              <a:t>IDE: IntelliJ by </a:t>
            </a:r>
            <a:r>
              <a:rPr lang="en-US" sz="2000" dirty="0" err="1" smtClean="0"/>
              <a:t>JetBrains</a:t>
            </a:r>
            <a:endParaRPr lang="en-US" sz="2000" dirty="0" smtClean="0"/>
          </a:p>
        </p:txBody>
      </p:sp>
      <p:pic>
        <p:nvPicPr>
          <p:cNvPr id="7" name="Picture 3" descr="http://www.jetbrains.com/img/logos/logo_intellij_idea.gif"/>
          <p:cNvPicPr>
            <a:picLocks noChangeAspect="1" noChangeArrowheads="1"/>
          </p:cNvPicPr>
          <p:nvPr/>
        </p:nvPicPr>
        <p:blipFill>
          <a:blip r:embed="rId5" cstate="print"/>
          <a:srcRect/>
          <a:stretch>
            <a:fillRect/>
          </a:stretch>
        </p:blipFill>
        <p:spPr bwMode="auto">
          <a:xfrm>
            <a:off x="6362700" y="5904176"/>
            <a:ext cx="2362200" cy="454755"/>
          </a:xfrm>
          <a:prstGeom prst="rect">
            <a:avLst/>
          </a:prstGeom>
          <a:noFill/>
        </p:spPr>
      </p:pic>
      <p:pic>
        <p:nvPicPr>
          <p:cNvPr id="9" name="Picture 5" descr="http://services.elementriver.com/blog/logoSmall.png"/>
          <p:cNvPicPr>
            <a:picLocks noChangeAspect="1" noChangeArrowheads="1"/>
          </p:cNvPicPr>
          <p:nvPr/>
        </p:nvPicPr>
        <p:blipFill>
          <a:blip r:embed="rId6" cstate="print"/>
          <a:srcRect/>
          <a:stretch>
            <a:fillRect/>
          </a:stretch>
        </p:blipFill>
        <p:spPr bwMode="auto">
          <a:xfrm>
            <a:off x="6400800" y="5187951"/>
            <a:ext cx="2533640" cy="422274"/>
          </a:xfrm>
          <a:prstGeom prst="rect">
            <a:avLst/>
          </a:prstGeom>
          <a:noFill/>
        </p:spPr>
      </p:pic>
      <p:pic>
        <p:nvPicPr>
          <p:cNvPr id="11" name="refactor_1_2.avi">
            <a:hlinkClick r:id="" action="ppaction://media"/>
          </p:cNvPr>
          <p:cNvPicPr>
            <a:picLocks noRot="1" noChangeAspect="1"/>
          </p:cNvPicPr>
          <p:nvPr>
            <a:videoFile r:link="rId1"/>
          </p:nvPr>
        </p:nvPicPr>
        <p:blipFill>
          <a:blip r:embed="rId7" cstate="print"/>
          <a:srcRect l="5295" t="7405" r="5916" b="1152"/>
          <a:stretch>
            <a:fillRect/>
          </a:stretch>
        </p:blipFill>
        <p:spPr>
          <a:xfrm>
            <a:off x="2943225" y="619125"/>
            <a:ext cx="6010275" cy="4126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60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a:t>
            </a:r>
            <a:br>
              <a:rPr lang="en-US" dirty="0" smtClean="0"/>
            </a:br>
            <a:r>
              <a:rPr lang="en-US" dirty="0" smtClean="0"/>
              <a:t>Order Presentation Model</a:t>
            </a:r>
            <a:endParaRPr lang="en-US" dirty="0"/>
          </a:p>
        </p:txBody>
      </p:sp>
      <p:sp>
        <p:nvSpPr>
          <p:cNvPr id="6" name="TextBox 5"/>
          <p:cNvSpPr txBox="1"/>
          <p:nvPr/>
        </p:nvSpPr>
        <p:spPr>
          <a:xfrm>
            <a:off x="342900" y="2533651"/>
            <a:ext cx="8505825" cy="4401205"/>
          </a:xfrm>
          <a:prstGeom prst="rect">
            <a:avLst/>
          </a:prstGeom>
          <a:noFill/>
        </p:spPr>
        <p:txBody>
          <a:bodyPr wrap="square" rtlCol="0">
            <a:spAutoFit/>
          </a:bodyPr>
          <a:lstStyle/>
          <a:p>
            <a:pPr marL="514350" indent="-514350">
              <a:buFont typeface="Arial" pitchFamily="34" charset="0"/>
              <a:buChar char="•"/>
            </a:pPr>
            <a:r>
              <a:rPr lang="en-US" sz="2800" dirty="0" smtClean="0"/>
              <a:t>The Code</a:t>
            </a:r>
          </a:p>
          <a:p>
            <a:pPr marL="514350" indent="-514350">
              <a:buFont typeface="Arial" pitchFamily="34" charset="0"/>
              <a:buChar char="•"/>
            </a:pPr>
            <a:r>
              <a:rPr lang="en-US" sz="2800" dirty="0" smtClean="0"/>
              <a:t>Define stopping point</a:t>
            </a:r>
          </a:p>
          <a:p>
            <a:pPr marL="514350" indent="-514350">
              <a:buFont typeface="Arial" pitchFamily="34" charset="0"/>
              <a:buChar char="•"/>
            </a:pPr>
            <a:r>
              <a:rPr lang="en-US" sz="2800" dirty="0" smtClean="0"/>
              <a:t>Identify class purpose</a:t>
            </a:r>
          </a:p>
          <a:p>
            <a:pPr marL="514350" indent="-514350">
              <a:buFont typeface="Arial" pitchFamily="34" charset="0"/>
              <a:buChar char="•"/>
            </a:pPr>
            <a:r>
              <a:rPr lang="en-US" sz="2800" dirty="0" smtClean="0"/>
              <a:t>Reorganize within class</a:t>
            </a:r>
          </a:p>
          <a:p>
            <a:pPr marL="514350" indent="-514350">
              <a:buFont typeface="Arial" pitchFamily="34" charset="0"/>
              <a:buChar char="•"/>
            </a:pPr>
            <a:r>
              <a:rPr lang="en-US" sz="2800" dirty="0" smtClean="0"/>
              <a:t>Create characterization tests</a:t>
            </a:r>
          </a:p>
          <a:p>
            <a:pPr marL="514350" indent="-514350">
              <a:buFont typeface="Arial" pitchFamily="34" charset="0"/>
              <a:buChar char="•"/>
            </a:pPr>
            <a:r>
              <a:rPr lang="en-US" sz="2800" dirty="0" smtClean="0"/>
              <a:t>Extract &amp; Override</a:t>
            </a:r>
          </a:p>
          <a:p>
            <a:pPr marL="514350" indent="-514350">
              <a:buFont typeface="Arial" pitchFamily="34" charset="0"/>
              <a:buChar char="•"/>
            </a:pPr>
            <a:r>
              <a:rPr lang="en-US" sz="2800" dirty="0" smtClean="0"/>
              <a:t>Verify all tests pass</a:t>
            </a:r>
          </a:p>
          <a:p>
            <a:pPr marL="514350" indent="-514350">
              <a:buFont typeface="Arial" pitchFamily="34" charset="0"/>
              <a:buChar char="•"/>
            </a:pPr>
            <a:r>
              <a:rPr lang="en-US" sz="2800" dirty="0" err="1" smtClean="0"/>
              <a:t>Refactor</a:t>
            </a:r>
            <a:endParaRPr lang="en-US" sz="2800" dirty="0" smtClean="0"/>
          </a:p>
          <a:p>
            <a:pPr marL="342900" indent="-342900">
              <a:buFont typeface="Arial" pitchFamily="34" charset="0"/>
              <a:buChar char="•"/>
            </a:pPr>
            <a:endParaRPr lang="en-US" sz="2800" dirty="0" smtClean="0"/>
          </a:p>
          <a:p>
            <a:pPr>
              <a:buFont typeface="Arial" pitchFamily="34" charset="0"/>
              <a:buChar char="•"/>
            </a:pP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Similar methods</a:t>
            </a:r>
            <a:endParaRPr lang="en-US" dirty="0"/>
          </a:p>
        </p:txBody>
      </p:sp>
      <p:sp>
        <p:nvSpPr>
          <p:cNvPr id="3" name="Content Placeholder 2"/>
          <p:cNvSpPr>
            <a:spLocks noGrp="1"/>
          </p:cNvSpPr>
          <p:nvPr>
            <p:ph sz="quarter" idx="2"/>
          </p:nvPr>
        </p:nvSpPr>
        <p:spPr>
          <a:xfrm>
            <a:off x="301751" y="2471383"/>
            <a:ext cx="4127373" cy="3818404"/>
          </a:xfrm>
        </p:spPr>
        <p:txBody>
          <a:bodyPr>
            <a:normAutofit/>
          </a:bodyPr>
          <a:lstStyle/>
          <a:p>
            <a:r>
              <a:rPr lang="en-US" sz="2000" dirty="0" err="1" smtClean="0"/>
              <a:t>openCreateNewOrderPopUp</a:t>
            </a:r>
            <a:r>
              <a:rPr lang="en-US" sz="2000" dirty="0" smtClean="0"/>
              <a:t>()</a:t>
            </a:r>
          </a:p>
          <a:p>
            <a:r>
              <a:rPr lang="en-US" sz="2000" dirty="0" err="1" smtClean="0"/>
              <a:t>openQuickOrderPopup</a:t>
            </a:r>
            <a:r>
              <a:rPr lang="en-US" sz="2000" dirty="0" smtClean="0"/>
              <a:t>()</a:t>
            </a:r>
          </a:p>
          <a:p>
            <a:r>
              <a:rPr lang="en-US" sz="2000" dirty="0" err="1" smtClean="0"/>
              <a:t>openImportOrderPopup</a:t>
            </a:r>
            <a:r>
              <a:rPr lang="en-US" sz="2000" dirty="0" smtClean="0"/>
              <a:t>()</a:t>
            </a:r>
          </a:p>
          <a:p>
            <a:r>
              <a:rPr lang="en-US" sz="2000" dirty="0" err="1" smtClean="0"/>
              <a:t>exportOrder</a:t>
            </a:r>
            <a:r>
              <a:rPr lang="en-US" sz="2000" dirty="0" smtClean="0"/>
              <a:t>()</a:t>
            </a:r>
          </a:p>
          <a:p>
            <a:r>
              <a:rPr lang="en-US" sz="2000" dirty="0" err="1" smtClean="0"/>
              <a:t>showCancelNotEditableOrder</a:t>
            </a:r>
            <a:r>
              <a:rPr lang="en-US" sz="2000" dirty="0" smtClean="0"/>
              <a:t>()</a:t>
            </a:r>
          </a:p>
          <a:p>
            <a:r>
              <a:rPr lang="en-US" sz="2000" dirty="0" err="1" smtClean="0"/>
              <a:t>showModifyNotEditableOrder</a:t>
            </a:r>
            <a:r>
              <a:rPr lang="en-US" sz="2000" dirty="0" smtClean="0"/>
              <a:t>()</a:t>
            </a:r>
          </a:p>
          <a:p>
            <a:pPr>
              <a:buNone/>
            </a:pPr>
            <a:endParaRPr lang="en-US" sz="2800" dirty="0" smtClean="0"/>
          </a:p>
          <a:p>
            <a:endParaRPr lang="en-US" sz="2800" dirty="0" smtClean="0"/>
          </a:p>
          <a:p>
            <a:endParaRPr lang="en-US" dirty="0"/>
          </a:p>
        </p:txBody>
      </p:sp>
      <p:sp>
        <p:nvSpPr>
          <p:cNvPr id="2" name="Title 1"/>
          <p:cNvSpPr>
            <a:spLocks noGrp="1"/>
          </p:cNvSpPr>
          <p:nvPr>
            <p:ph type="title"/>
          </p:nvPr>
        </p:nvSpPr>
        <p:spPr/>
        <p:txBody>
          <a:bodyPr/>
          <a:lstStyle/>
          <a:p>
            <a:r>
              <a:rPr lang="en-US" dirty="0" smtClean="0"/>
              <a:t>Original Class: Excessive Duplication</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Similar methods</a:t>
            </a:r>
            <a:endParaRPr lang="en-US" dirty="0"/>
          </a:p>
        </p:txBody>
      </p:sp>
      <p:sp>
        <p:nvSpPr>
          <p:cNvPr id="9" name="Text Placeholder 8"/>
          <p:cNvSpPr>
            <a:spLocks noGrp="1"/>
          </p:cNvSpPr>
          <p:nvPr>
            <p:ph type="body" sz="half" idx="3"/>
          </p:nvPr>
        </p:nvSpPr>
        <p:spPr/>
        <p:txBody>
          <a:bodyPr/>
          <a:lstStyle/>
          <a:p>
            <a:r>
              <a:rPr lang="en-US" dirty="0" smtClean="0"/>
              <a:t>Duplication Code Pattern</a:t>
            </a:r>
            <a:endParaRPr lang="en-US" dirty="0"/>
          </a:p>
        </p:txBody>
      </p:sp>
      <p:sp>
        <p:nvSpPr>
          <p:cNvPr id="10" name="Content Placeholder 9"/>
          <p:cNvSpPr>
            <a:spLocks noGrp="1"/>
          </p:cNvSpPr>
          <p:nvPr>
            <p:ph sz="quarter" idx="4"/>
          </p:nvPr>
        </p:nvSpPr>
        <p:spPr/>
        <p:txBody>
          <a:bodyPr>
            <a:normAutofit fontScale="85000" lnSpcReduction="10000"/>
          </a:bodyPr>
          <a:lstStyle/>
          <a:p>
            <a:pPr>
              <a:buNone/>
            </a:pPr>
            <a:r>
              <a:rPr lang="en-US" sz="2800" dirty="0" smtClean="0"/>
              <a:t>if (</a:t>
            </a:r>
            <a:r>
              <a:rPr lang="en-US" sz="2800" dirty="0" err="1" smtClean="0"/>
              <a:t>submittedOrder</a:t>
            </a:r>
            <a:r>
              <a:rPr lang="en-US" sz="2800" dirty="0" smtClean="0"/>
              <a:t>) </a:t>
            </a:r>
          </a:p>
          <a:p>
            <a:pPr>
              <a:buNone/>
            </a:pPr>
            <a:r>
              <a:rPr lang="en-US" sz="2800" dirty="0" smtClean="0"/>
              <a:t>{</a:t>
            </a:r>
          </a:p>
          <a:p>
            <a:pPr>
              <a:buNone/>
            </a:pPr>
            <a:r>
              <a:rPr lang="en-US" sz="2800" dirty="0" smtClean="0"/>
              <a:t>  </a:t>
            </a:r>
            <a:r>
              <a:rPr lang="en-US" sz="2800" dirty="0" err="1" smtClean="0"/>
              <a:t>alertUser</a:t>
            </a:r>
            <a:r>
              <a:rPr lang="en-US" sz="2800" dirty="0" smtClean="0"/>
              <a:t>(</a:t>
            </a:r>
            <a:r>
              <a:rPr lang="en-US" sz="2800" dirty="0" err="1" smtClean="0"/>
              <a:t>uniqueMessage</a:t>
            </a:r>
            <a:r>
              <a:rPr lang="en-US" sz="2800" dirty="0" smtClean="0"/>
              <a:t>)</a:t>
            </a:r>
          </a:p>
          <a:p>
            <a:pPr>
              <a:buNone/>
            </a:pPr>
            <a:r>
              <a:rPr lang="en-US" sz="2800" dirty="0" smtClean="0"/>
              <a:t>}</a:t>
            </a:r>
          </a:p>
          <a:p>
            <a:pPr>
              <a:buNone/>
            </a:pPr>
            <a:r>
              <a:rPr lang="en-US" sz="2800" dirty="0" smtClean="0"/>
              <a:t>else</a:t>
            </a:r>
          </a:p>
          <a:p>
            <a:pPr>
              <a:buNone/>
            </a:pPr>
            <a:r>
              <a:rPr lang="en-US" sz="2800" dirty="0" smtClean="0"/>
              <a:t>{</a:t>
            </a:r>
            <a:br>
              <a:rPr lang="en-US" sz="2800" dirty="0" smtClean="0"/>
            </a:br>
            <a:r>
              <a:rPr lang="en-US" sz="2800" dirty="0" smtClean="0"/>
              <a:t> </a:t>
            </a:r>
            <a:r>
              <a:rPr lang="en-US" sz="2800" dirty="0" err="1" smtClean="0"/>
              <a:t>showPopup</a:t>
            </a:r>
            <a:r>
              <a:rPr lang="en-US" sz="2800" dirty="0" smtClean="0"/>
              <a:t>(</a:t>
            </a:r>
            <a:r>
              <a:rPr lang="en-US" sz="2800" dirty="0" err="1" smtClean="0"/>
              <a:t>uniqueView</a:t>
            </a:r>
            <a:r>
              <a:rPr lang="en-US" sz="2800" dirty="0" smtClean="0"/>
              <a:t>)</a:t>
            </a:r>
          </a:p>
          <a:p>
            <a:pPr>
              <a:buNone/>
            </a:pPr>
            <a:r>
              <a:rPr lang="en-US" sz="2800" dirty="0" smtClean="0"/>
              <a:t>}</a:t>
            </a:r>
          </a:p>
          <a:p>
            <a:endParaRPr lang="en-US" sz="2800" dirty="0" smtClean="0"/>
          </a:p>
          <a:p>
            <a:endParaRPr lang="en-US" dirty="0"/>
          </a:p>
        </p:txBody>
      </p:sp>
      <p:sp>
        <p:nvSpPr>
          <p:cNvPr id="2" name="Title 1"/>
          <p:cNvSpPr>
            <a:spLocks noGrp="1"/>
          </p:cNvSpPr>
          <p:nvPr>
            <p:ph type="title"/>
          </p:nvPr>
        </p:nvSpPr>
        <p:spPr/>
        <p:txBody>
          <a:bodyPr/>
          <a:lstStyle/>
          <a:p>
            <a:r>
              <a:rPr lang="en-US" dirty="0" smtClean="0"/>
              <a:t>Original Class: Excessive Duplication</a:t>
            </a:r>
            <a:endParaRPr lang="en-US" dirty="0"/>
          </a:p>
        </p:txBody>
      </p:sp>
      <p:sp>
        <p:nvSpPr>
          <p:cNvPr id="14" name="Content Placeholder 2"/>
          <p:cNvSpPr>
            <a:spLocks noGrp="1"/>
          </p:cNvSpPr>
          <p:nvPr>
            <p:ph sz="quarter" idx="2"/>
          </p:nvPr>
        </p:nvSpPr>
        <p:spPr>
          <a:xfrm>
            <a:off x="301751" y="2471383"/>
            <a:ext cx="4127373" cy="3818404"/>
          </a:xfrm>
        </p:spPr>
        <p:txBody>
          <a:bodyPr>
            <a:normAutofit/>
          </a:bodyPr>
          <a:lstStyle/>
          <a:p>
            <a:r>
              <a:rPr lang="en-US" sz="2000" dirty="0" err="1" smtClean="0"/>
              <a:t>openCreateNewOrderPopUp</a:t>
            </a:r>
            <a:r>
              <a:rPr lang="en-US" sz="2000" dirty="0" smtClean="0"/>
              <a:t>()</a:t>
            </a:r>
          </a:p>
          <a:p>
            <a:r>
              <a:rPr lang="en-US" sz="2000" dirty="0" err="1" smtClean="0"/>
              <a:t>openQuickOrderPopup</a:t>
            </a:r>
            <a:r>
              <a:rPr lang="en-US" sz="2000" dirty="0" smtClean="0"/>
              <a:t>()</a:t>
            </a:r>
          </a:p>
          <a:p>
            <a:r>
              <a:rPr lang="en-US" sz="2000" dirty="0" err="1" smtClean="0"/>
              <a:t>openImportOrderPopup</a:t>
            </a:r>
            <a:r>
              <a:rPr lang="en-US" sz="2000" dirty="0" smtClean="0"/>
              <a:t>()</a:t>
            </a:r>
          </a:p>
          <a:p>
            <a:r>
              <a:rPr lang="en-US" sz="2000" dirty="0" err="1" smtClean="0"/>
              <a:t>exportOrder</a:t>
            </a:r>
            <a:r>
              <a:rPr lang="en-US" sz="2000" dirty="0" smtClean="0"/>
              <a:t>()</a:t>
            </a:r>
          </a:p>
          <a:p>
            <a:r>
              <a:rPr lang="en-US" sz="2000" dirty="0" err="1" smtClean="0"/>
              <a:t>showCancelNotEditableOrder</a:t>
            </a:r>
            <a:r>
              <a:rPr lang="en-US" sz="2000" dirty="0" smtClean="0"/>
              <a:t>()</a:t>
            </a:r>
          </a:p>
          <a:p>
            <a:r>
              <a:rPr lang="en-US" sz="2000" dirty="0" err="1" smtClean="0"/>
              <a:t>showModifyNotEditableOrder</a:t>
            </a:r>
            <a:r>
              <a:rPr lang="en-US" sz="2000" dirty="0" smtClean="0"/>
              <a:t>()</a:t>
            </a:r>
          </a:p>
          <a:p>
            <a:pPr>
              <a:buNone/>
            </a:pPr>
            <a:endParaRPr lang="en-US" sz="2800" dirty="0" smtClean="0"/>
          </a:p>
          <a:p>
            <a:endParaRPr lang="en-US" sz="2800" dirty="0" smtClean="0"/>
          </a:p>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5300" y="4362450"/>
            <a:ext cx="7496175" cy="7239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38150" y="2943225"/>
            <a:ext cx="8477250" cy="304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19100" y="2257425"/>
            <a:ext cx="3009900" cy="3048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Original Code</a:t>
            </a:r>
            <a:endParaRPr lang="en-US" dirty="0"/>
          </a:p>
        </p:txBody>
      </p:sp>
      <p:sp>
        <p:nvSpPr>
          <p:cNvPr id="5" name="Content Placeholder 4"/>
          <p:cNvSpPr txBox="1">
            <a:spLocks/>
          </p:cNvSpPr>
          <p:nvPr/>
        </p:nvSpPr>
        <p:spPr>
          <a:xfrm>
            <a:off x="171451" y="1524000"/>
            <a:ext cx="8972550" cy="4572000"/>
          </a:xfrm>
          <a:prstGeom prst="rect">
            <a:avLst/>
          </a:prstGeom>
        </p:spPr>
        <p:txBody>
          <a:bodyPr vert="horz">
            <a:noAutofit/>
          </a:bodyPr>
          <a:lstStyle/>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public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function</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openCreateNewOrderPopUp():</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void</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if</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(orderModel.inMSOState)</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alertMSOToUser(RequestTypesBeforeSwitchingMSO.CREATE_NEW_ORDER)</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else</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var</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createOrderPopup:CreateOrderView =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new</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CreateOrderView()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new</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SM_PopupComponentEvent(createOrderPopup,</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true</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).dispatch()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9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Line Callout 1 (Border and Accent Bar) 8"/>
          <p:cNvSpPr/>
          <p:nvPr/>
        </p:nvSpPr>
        <p:spPr>
          <a:xfrm>
            <a:off x="4438650" y="2114550"/>
            <a:ext cx="2447925" cy="542925"/>
          </a:xfrm>
          <a:prstGeom prst="accentBorderCallout1">
            <a:avLst>
              <a:gd name="adj1" fmla="val 18750"/>
              <a:gd name="adj2" fmla="val -8333"/>
              <a:gd name="adj3" fmla="val 51097"/>
              <a:gd name="adj4" fmla="val -39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a:t>
            </a:r>
            <a:r>
              <a:rPr lang="en-US" dirty="0" err="1" smtClean="0"/>
              <a:t>submittedOrder</a:t>
            </a:r>
            <a:r>
              <a:rPr lang="en-US" dirty="0" smtClean="0"/>
              <a:t>)</a:t>
            </a:r>
            <a:endParaRPr lang="en-US" dirty="0"/>
          </a:p>
        </p:txBody>
      </p:sp>
      <p:sp>
        <p:nvSpPr>
          <p:cNvPr id="11" name="Line Callout 1 (Border and Accent Bar) 10"/>
          <p:cNvSpPr/>
          <p:nvPr/>
        </p:nvSpPr>
        <p:spPr>
          <a:xfrm>
            <a:off x="4448175" y="2114550"/>
            <a:ext cx="2447925" cy="542925"/>
          </a:xfrm>
          <a:prstGeom prst="accentBorderCallout1">
            <a:avLst>
              <a:gd name="adj1" fmla="val 18750"/>
              <a:gd name="adj2" fmla="val -8333"/>
              <a:gd name="adj3" fmla="val 142325"/>
              <a:gd name="adj4" fmla="val -219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alertUser</a:t>
            </a:r>
            <a:r>
              <a:rPr lang="en-US" dirty="0" smtClean="0"/>
              <a:t>(</a:t>
            </a:r>
            <a:r>
              <a:rPr lang="en-US" dirty="0" err="1" smtClean="0"/>
              <a:t>msg</a:t>
            </a:r>
            <a:r>
              <a:rPr lang="en-US" dirty="0" smtClean="0"/>
              <a:t>)</a:t>
            </a:r>
            <a:endParaRPr lang="en-US" dirty="0"/>
          </a:p>
        </p:txBody>
      </p:sp>
      <p:sp>
        <p:nvSpPr>
          <p:cNvPr id="13" name="Line Callout 1 (Border and Accent Bar) 12"/>
          <p:cNvSpPr/>
          <p:nvPr/>
        </p:nvSpPr>
        <p:spPr>
          <a:xfrm>
            <a:off x="4343400" y="3448050"/>
            <a:ext cx="2657475" cy="542925"/>
          </a:xfrm>
          <a:prstGeom prst="accentBorderCallout1">
            <a:avLst>
              <a:gd name="adj1" fmla="val 18750"/>
              <a:gd name="adj2" fmla="val -8333"/>
              <a:gd name="adj3" fmla="val 152852"/>
              <a:gd name="adj4" fmla="val -28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createPopup</a:t>
            </a:r>
            <a:r>
              <a:rPr lang="en-US" dirty="0" smtClean="0"/>
              <a:t>(instance)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xit" presetSubtype="0" fill="hold" grpId="1" nodeType="with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3"/>
                                        </p:tgtEl>
                                      </p:cBhvr>
                                    </p:animEffect>
                                    <p:set>
                                      <p:cBhvr>
                                        <p:cTn id="4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0" grpId="0" animBg="1"/>
      <p:bldP spid="10" grpId="1" animBg="1"/>
      <p:bldP spid="6" grpId="0" animBg="1"/>
      <p:bldP spid="6" grpId="1" animBg="1"/>
      <p:bldP spid="9" grpId="0" animBg="1"/>
      <p:bldP spid="9" grpId="1" animBg="1"/>
      <p:bldP spid="11" grpId="0" animBg="1"/>
      <p:bldP spid="11" grpId="1" animBg="1"/>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Before starting to </a:t>
            </a:r>
            <a:r>
              <a:rPr lang="en-US" dirty="0" err="1" smtClean="0"/>
              <a:t>refactor</a:t>
            </a:r>
            <a:r>
              <a:rPr lang="en-US" dirty="0" smtClean="0"/>
              <a:t>…</a:t>
            </a:r>
            <a:endParaRPr lang="en-US" dirty="0"/>
          </a:p>
        </p:txBody>
      </p:sp>
      <p:sp>
        <p:nvSpPr>
          <p:cNvPr id="10" name="Content Placeholder 9"/>
          <p:cNvSpPr>
            <a:spLocks noGrp="1"/>
          </p:cNvSpPr>
          <p:nvPr>
            <p:ph sz="quarter" idx="1"/>
          </p:nvPr>
        </p:nvSpPr>
        <p:spPr>
          <a:xfrm>
            <a:off x="3124200" y="3362324"/>
            <a:ext cx="5638800" cy="2733675"/>
          </a:xfrm>
        </p:spPr>
        <p:txBody>
          <a:bodyPr anchor="b">
            <a:normAutofit fontScale="92500" lnSpcReduction="20000"/>
          </a:bodyPr>
          <a:lstStyle/>
          <a:p>
            <a:pPr marL="0" algn="ctr">
              <a:spcBef>
                <a:spcPts val="0"/>
              </a:spcBef>
              <a:buNone/>
            </a:pPr>
            <a:r>
              <a:rPr lang="en-US" sz="3600" b="1" dirty="0" smtClean="0"/>
              <a:t>Predetermine specifically when </a:t>
            </a:r>
          </a:p>
          <a:p>
            <a:pPr marL="0" algn="ctr">
              <a:spcBef>
                <a:spcPts val="0"/>
              </a:spcBef>
              <a:buNone/>
            </a:pPr>
            <a:r>
              <a:rPr lang="en-US" sz="3600" b="1" dirty="0" smtClean="0"/>
              <a:t>you are going to stop.</a:t>
            </a:r>
            <a:r>
              <a:rPr lang="en-US" sz="3600" dirty="0" smtClean="0"/>
              <a:t> </a:t>
            </a:r>
          </a:p>
          <a:p>
            <a:pPr marL="0" algn="ctr">
              <a:spcBef>
                <a:spcPts val="0"/>
              </a:spcBef>
              <a:buNone/>
            </a:pPr>
            <a:endParaRPr lang="en-US" sz="3600" dirty="0" smtClean="0"/>
          </a:p>
          <a:p>
            <a:pPr marL="0" algn="ctr">
              <a:spcBef>
                <a:spcPts val="0"/>
              </a:spcBef>
              <a:buNone/>
            </a:pPr>
            <a:r>
              <a:rPr lang="en-US" sz="3600" dirty="0" smtClean="0"/>
              <a:t>There is </a:t>
            </a:r>
            <a:r>
              <a:rPr lang="en-US" sz="3600" b="1" dirty="0" smtClean="0"/>
              <a:t>ALWAYS</a:t>
            </a:r>
            <a:r>
              <a:rPr lang="en-US" sz="3600" dirty="0" smtClean="0"/>
              <a:t> more to clean up.</a:t>
            </a:r>
          </a:p>
        </p:txBody>
      </p:sp>
      <p:pic>
        <p:nvPicPr>
          <p:cNvPr id="26626" name="Picture 2" descr="C:\Users\Drew\Documents\SquaredI\Presentations\Refactoring Case Study\images\ants.jpg"/>
          <p:cNvPicPr>
            <a:picLocks noChangeAspect="1" noChangeArrowheads="1"/>
          </p:cNvPicPr>
          <p:nvPr/>
        </p:nvPicPr>
        <p:blipFill>
          <a:blip r:embed="rId3" cstate="print"/>
          <a:srcRect/>
          <a:stretch>
            <a:fillRect/>
          </a:stretch>
        </p:blipFill>
        <p:spPr bwMode="auto">
          <a:xfrm>
            <a:off x="3028950" y="666750"/>
            <a:ext cx="5867400" cy="2730799"/>
          </a:xfrm>
          <a:prstGeom prst="rect">
            <a:avLst/>
          </a:prstGeom>
          <a:noFill/>
        </p:spPr>
      </p:pic>
      <p:pic>
        <p:nvPicPr>
          <p:cNvPr id="2050" name="Picture 2" descr="C:\Users\Drew\Documents\SquaredI\Presentations\Refactoring Case Study\images\Glossy-warning-icon.png"/>
          <p:cNvPicPr>
            <a:picLocks noChangeAspect="1" noChangeArrowheads="1"/>
          </p:cNvPicPr>
          <p:nvPr/>
        </p:nvPicPr>
        <p:blipFill>
          <a:blip r:embed="rId4" cstate="print"/>
          <a:srcRect/>
          <a:stretch>
            <a:fillRect/>
          </a:stretch>
        </p:blipFill>
        <p:spPr bwMode="auto">
          <a:xfrm>
            <a:off x="1376362" y="314325"/>
            <a:ext cx="457199" cy="45719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when to stop</a:t>
            </a:r>
            <a:endParaRPr lang="en-US" dirty="0"/>
          </a:p>
        </p:txBody>
      </p:sp>
      <p:sp>
        <p:nvSpPr>
          <p:cNvPr id="3" name="Content Placeholder 2"/>
          <p:cNvSpPr>
            <a:spLocks noGrp="1"/>
          </p:cNvSpPr>
          <p:nvPr>
            <p:ph sz="quarter" idx="1"/>
          </p:nvPr>
        </p:nvSpPr>
        <p:spPr/>
        <p:txBody>
          <a:bodyPr/>
          <a:lstStyle/>
          <a:p>
            <a:r>
              <a:rPr lang="en-US" dirty="0" smtClean="0"/>
              <a:t>No changes to public interface</a:t>
            </a:r>
          </a:p>
          <a:p>
            <a:r>
              <a:rPr lang="en-US" dirty="0" smtClean="0"/>
              <a:t>Popup &amp; alert duplication eliminated</a:t>
            </a:r>
          </a:p>
          <a:p>
            <a:r>
              <a:rPr lang="en-US" dirty="0" smtClean="0"/>
              <a:t>100% test coverage on public interface</a:t>
            </a:r>
          </a:p>
          <a:p>
            <a:endParaRPr lang="en-US" dirty="0" smtClean="0"/>
          </a:p>
          <a:p>
            <a:endParaRPr lang="en-US" dirty="0" smtClean="0"/>
          </a:p>
          <a:p>
            <a:endParaRPr lang="en-US" dirty="0" smtClean="0"/>
          </a:p>
          <a:p>
            <a:endParaRPr lang="en-US" dirty="0" smtClean="0"/>
          </a:p>
          <a:p>
            <a:endParaRPr lang="en-US" dirty="0"/>
          </a:p>
        </p:txBody>
      </p:sp>
      <p:pic>
        <p:nvPicPr>
          <p:cNvPr id="1026" name="Picture 2" descr="C:\Users\Drew\Documents\SquaredI\Presentations\Refactoring Case Study\images\glass_numbers.png"/>
          <p:cNvPicPr>
            <a:picLocks noChangeAspect="1" noChangeArrowheads="1"/>
          </p:cNvPicPr>
          <p:nvPr/>
        </p:nvPicPr>
        <p:blipFill>
          <a:blip r:embed="rId3" cstate="print">
            <a:clrChange>
              <a:clrFrom>
                <a:srgbClr val="FFFFFF"/>
              </a:clrFrom>
              <a:clrTo>
                <a:srgbClr val="FFFFFF">
                  <a:alpha val="0"/>
                </a:srgbClr>
              </a:clrTo>
            </a:clrChange>
          </a:blip>
          <a:srcRect l="10323" t="17434" r="80161" b="21382"/>
          <a:stretch>
            <a:fillRect/>
          </a:stretch>
        </p:blipFill>
        <p:spPr bwMode="auto">
          <a:xfrm>
            <a:off x="4314826" y="990600"/>
            <a:ext cx="495300" cy="52048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a:t>
            </a:r>
            <a:endParaRPr lang="en-US" dirty="0"/>
          </a:p>
        </p:txBody>
      </p:sp>
      <p:sp>
        <p:nvSpPr>
          <p:cNvPr id="3" name="Content Placeholder 2"/>
          <p:cNvSpPr>
            <a:spLocks noGrp="1"/>
          </p:cNvSpPr>
          <p:nvPr>
            <p:ph sz="quarter" idx="1"/>
          </p:nvPr>
        </p:nvSpPr>
        <p:spPr/>
        <p:txBody>
          <a:bodyPr/>
          <a:lstStyle/>
          <a:p>
            <a:pPr>
              <a:lnSpc>
                <a:spcPct val="150000"/>
              </a:lnSpc>
              <a:buNone/>
            </a:pPr>
            <a:r>
              <a:rPr lang="en-US" dirty="0" smtClean="0"/>
              <a:t>Team member that</a:t>
            </a:r>
          </a:p>
          <a:p>
            <a:pPr>
              <a:lnSpc>
                <a:spcPct val="150000"/>
              </a:lnSpc>
              <a:buNone/>
            </a:pPr>
            <a:r>
              <a:rPr lang="en-US" dirty="0" smtClean="0"/>
              <a:t>modifies or maintains </a:t>
            </a:r>
          </a:p>
          <a:p>
            <a:pPr>
              <a:lnSpc>
                <a:spcPct val="150000"/>
              </a:lnSpc>
              <a:buNone/>
            </a:pPr>
            <a:r>
              <a:rPr lang="en-US" dirty="0" smtClean="0"/>
              <a:t>production level, </a:t>
            </a:r>
          </a:p>
          <a:p>
            <a:pPr>
              <a:lnSpc>
                <a:spcPct val="150000"/>
              </a:lnSpc>
              <a:buNone/>
            </a:pPr>
            <a:r>
              <a:rPr lang="en-US" dirty="0" smtClean="0"/>
              <a:t>involved,</a:t>
            </a:r>
          </a:p>
          <a:p>
            <a:pPr>
              <a:lnSpc>
                <a:spcPct val="150000"/>
              </a:lnSpc>
              <a:buNone/>
            </a:pPr>
            <a:r>
              <a:rPr lang="en-US" dirty="0" smtClean="0"/>
              <a:t>legacy code.</a:t>
            </a:r>
            <a:endParaRPr lang="en-US" dirty="0"/>
          </a:p>
        </p:txBody>
      </p:sp>
      <p:sp>
        <p:nvSpPr>
          <p:cNvPr id="4" name="Line Callout 1 (Border and Accent Bar) 3"/>
          <p:cNvSpPr/>
          <p:nvPr/>
        </p:nvSpPr>
        <p:spPr>
          <a:xfrm>
            <a:off x="5457825" y="2257425"/>
            <a:ext cx="2552700" cy="590550"/>
          </a:xfrm>
          <a:prstGeom prst="accentBorderCallout1">
            <a:avLst>
              <a:gd name="adj1" fmla="val 46169"/>
              <a:gd name="adj2" fmla="val -7960"/>
              <a:gd name="adj3" fmla="val 64113"/>
              <a:gd name="adj4" fmla="val -666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touch the code</a:t>
            </a:r>
            <a:endParaRPr lang="en-US" dirty="0"/>
          </a:p>
        </p:txBody>
      </p:sp>
      <p:sp>
        <p:nvSpPr>
          <p:cNvPr id="5" name="Line Callout 1 (Border and Accent Bar) 4"/>
          <p:cNvSpPr/>
          <p:nvPr/>
        </p:nvSpPr>
        <p:spPr>
          <a:xfrm>
            <a:off x="5457825" y="3305175"/>
            <a:ext cx="2552700" cy="590550"/>
          </a:xfrm>
          <a:prstGeom prst="accentBorderCallout1">
            <a:avLst>
              <a:gd name="adj1" fmla="val 49396"/>
              <a:gd name="adj2" fmla="val -8333"/>
              <a:gd name="adj3" fmla="val 4436"/>
              <a:gd name="adj4" fmla="val -961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Significant financial cost if it breaks</a:t>
            </a:r>
            <a:endParaRPr lang="en-US" dirty="0"/>
          </a:p>
        </p:txBody>
      </p:sp>
      <p:sp>
        <p:nvSpPr>
          <p:cNvPr id="6" name="Line Callout 1 (Border and Accent Bar) 5"/>
          <p:cNvSpPr/>
          <p:nvPr/>
        </p:nvSpPr>
        <p:spPr>
          <a:xfrm>
            <a:off x="5457825" y="4352925"/>
            <a:ext cx="2552700" cy="590550"/>
          </a:xfrm>
          <a:prstGeom prst="accentBorderCallout1">
            <a:avLst>
              <a:gd name="adj1" fmla="val 46169"/>
              <a:gd name="adj2" fmla="val -7960"/>
              <a:gd name="adj3" fmla="val -55242"/>
              <a:gd name="adj4" fmla="val -142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Likely has appreciable code smells</a:t>
            </a:r>
            <a:endParaRPr lang="en-US" dirty="0"/>
          </a:p>
        </p:txBody>
      </p:sp>
      <p:sp>
        <p:nvSpPr>
          <p:cNvPr id="7" name="Line Callout 1 (Border and Accent Bar) 6"/>
          <p:cNvSpPr/>
          <p:nvPr/>
        </p:nvSpPr>
        <p:spPr>
          <a:xfrm>
            <a:off x="5457825" y="5400675"/>
            <a:ext cx="2552700" cy="590550"/>
          </a:xfrm>
          <a:prstGeom prst="accentBorderCallout1">
            <a:avLst>
              <a:gd name="adj1" fmla="val 47783"/>
              <a:gd name="adj2" fmla="val -8706"/>
              <a:gd name="adj3" fmla="val -108468"/>
              <a:gd name="adj4" fmla="val -1237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Code missing automated tests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Ideal Purpose</a:t>
            </a:r>
            <a:endParaRPr lang="en-US" dirty="0"/>
          </a:p>
        </p:txBody>
      </p:sp>
      <p:sp>
        <p:nvSpPr>
          <p:cNvPr id="5" name="Text Placeholder 4"/>
          <p:cNvSpPr>
            <a:spLocks noGrp="1"/>
          </p:cNvSpPr>
          <p:nvPr>
            <p:ph type="body" sz="half" idx="3"/>
          </p:nvPr>
        </p:nvSpPr>
        <p:spPr>
          <a:effectLst/>
        </p:spPr>
        <p:txBody>
          <a:bodyPr>
            <a:normAutofit/>
          </a:bodyPr>
          <a:lstStyle/>
          <a:p>
            <a:r>
              <a:rPr lang="en-US" dirty="0" smtClean="0">
                <a:effectLst>
                  <a:outerShdw blurRad="50800" dist="38100" dir="2700000" algn="tl" rotWithShape="0">
                    <a:prstClr val="black">
                      <a:alpha val="40000"/>
                    </a:prstClr>
                  </a:outerShdw>
                </a:effectLst>
              </a:rPr>
              <a:t>Actual Purpose</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sz="quarter" idx="2"/>
          </p:nvPr>
        </p:nvSpPr>
        <p:spPr/>
        <p:txBody>
          <a:bodyPr/>
          <a:lstStyle/>
          <a:p>
            <a:pPr>
              <a:buNone/>
            </a:pPr>
            <a:r>
              <a:rPr lang="en-US" dirty="0" smtClean="0"/>
              <a:t>Manage </a:t>
            </a:r>
          </a:p>
          <a:p>
            <a:pPr lvl="1"/>
            <a:r>
              <a:rPr lang="en-US" sz="2700" u="sng" dirty="0" smtClean="0">
                <a:solidFill>
                  <a:schemeClr val="tx1"/>
                </a:solidFill>
              </a:rPr>
              <a:t>c</a:t>
            </a:r>
            <a:r>
              <a:rPr lang="en-US" sz="2700" dirty="0" smtClean="0">
                <a:solidFill>
                  <a:schemeClr val="tx1"/>
                </a:solidFill>
              </a:rPr>
              <a:t>reating, </a:t>
            </a:r>
          </a:p>
          <a:p>
            <a:pPr lvl="1"/>
            <a:r>
              <a:rPr lang="en-US" sz="2700" u="sng" dirty="0" smtClean="0">
                <a:solidFill>
                  <a:schemeClr val="tx1"/>
                </a:solidFill>
              </a:rPr>
              <a:t>r</a:t>
            </a:r>
            <a:r>
              <a:rPr lang="en-US" sz="2700" dirty="0" smtClean="0">
                <a:solidFill>
                  <a:schemeClr val="tx1"/>
                </a:solidFill>
              </a:rPr>
              <a:t>eading, </a:t>
            </a:r>
          </a:p>
          <a:p>
            <a:pPr lvl="1"/>
            <a:r>
              <a:rPr lang="en-US" sz="2700" u="sng" dirty="0" smtClean="0">
                <a:solidFill>
                  <a:schemeClr val="tx1"/>
                </a:solidFill>
              </a:rPr>
              <a:t>u</a:t>
            </a:r>
            <a:r>
              <a:rPr lang="en-US" sz="2700" dirty="0" smtClean="0">
                <a:solidFill>
                  <a:schemeClr val="tx1"/>
                </a:solidFill>
              </a:rPr>
              <a:t>pdating, &amp; </a:t>
            </a:r>
          </a:p>
          <a:p>
            <a:pPr lvl="1"/>
            <a:r>
              <a:rPr lang="en-US" sz="2700" u="sng" dirty="0" smtClean="0">
                <a:solidFill>
                  <a:schemeClr val="tx1"/>
                </a:solidFill>
              </a:rPr>
              <a:t>d</a:t>
            </a:r>
            <a:r>
              <a:rPr lang="en-US" sz="2700" dirty="0" smtClean="0">
                <a:solidFill>
                  <a:schemeClr val="tx1"/>
                </a:solidFill>
              </a:rPr>
              <a:t>eleting*</a:t>
            </a:r>
          </a:p>
          <a:p>
            <a:pPr>
              <a:buNone/>
            </a:pPr>
            <a:r>
              <a:rPr lang="en-US" dirty="0" smtClean="0"/>
              <a:t> orders by dispatching</a:t>
            </a:r>
            <a:br>
              <a:rPr lang="en-US" dirty="0" smtClean="0"/>
            </a:br>
            <a:r>
              <a:rPr lang="en-US" dirty="0" smtClean="0"/>
              <a:t>business events</a:t>
            </a:r>
            <a:endParaRPr lang="en-US" dirty="0"/>
          </a:p>
        </p:txBody>
      </p:sp>
      <p:sp>
        <p:nvSpPr>
          <p:cNvPr id="6" name="Content Placeholder 5"/>
          <p:cNvSpPr>
            <a:spLocks noGrp="1"/>
          </p:cNvSpPr>
          <p:nvPr>
            <p:ph sz="quarter" idx="4"/>
          </p:nvPr>
        </p:nvSpPr>
        <p:spPr/>
        <p:txBody>
          <a:bodyPr>
            <a:normAutofit/>
          </a:bodyPr>
          <a:lstStyle/>
          <a:p>
            <a:r>
              <a:rPr lang="en-US" dirty="0" smtClean="0"/>
              <a:t>Order CRUD events</a:t>
            </a:r>
          </a:p>
          <a:p>
            <a:r>
              <a:rPr lang="en-US" dirty="0" smtClean="0"/>
              <a:t>Create alerts &amp; popups</a:t>
            </a:r>
          </a:p>
          <a:p>
            <a:r>
              <a:rPr lang="en-US" dirty="0" smtClean="0"/>
              <a:t>Handle responses from alerts &amp; popups</a:t>
            </a:r>
          </a:p>
          <a:p>
            <a:r>
              <a:rPr lang="en-US" dirty="0" smtClean="0"/>
              <a:t>Pricing processing</a:t>
            </a:r>
          </a:p>
          <a:p>
            <a:r>
              <a:rPr lang="en-US" dirty="0" smtClean="0"/>
              <a:t>Date processing</a:t>
            </a:r>
          </a:p>
          <a:p>
            <a:r>
              <a:rPr lang="en-US" dirty="0" smtClean="0"/>
              <a:t>Holding order state</a:t>
            </a:r>
          </a:p>
          <a:p>
            <a:endParaRPr lang="en-US" dirty="0"/>
          </a:p>
        </p:txBody>
      </p:sp>
      <p:sp>
        <p:nvSpPr>
          <p:cNvPr id="2" name="Title 1"/>
          <p:cNvSpPr>
            <a:spLocks noGrp="1"/>
          </p:cNvSpPr>
          <p:nvPr>
            <p:ph type="title"/>
          </p:nvPr>
        </p:nvSpPr>
        <p:spPr/>
        <p:txBody>
          <a:bodyPr/>
          <a:lstStyle/>
          <a:p>
            <a:r>
              <a:rPr lang="en-US" dirty="0" smtClean="0"/>
              <a:t>Indentifying Purpose</a:t>
            </a:r>
            <a:endParaRPr lang="en-US" dirty="0"/>
          </a:p>
        </p:txBody>
      </p:sp>
      <p:sp>
        <p:nvSpPr>
          <p:cNvPr id="7" name="TextBox 6"/>
          <p:cNvSpPr txBox="1"/>
          <p:nvPr/>
        </p:nvSpPr>
        <p:spPr>
          <a:xfrm>
            <a:off x="885825" y="6010275"/>
            <a:ext cx="3705225" cy="369332"/>
          </a:xfrm>
          <a:prstGeom prst="rect">
            <a:avLst/>
          </a:prstGeom>
          <a:noFill/>
        </p:spPr>
        <p:txBody>
          <a:bodyPr wrap="square" rtlCol="0">
            <a:spAutoFit/>
          </a:bodyPr>
          <a:lstStyle/>
          <a:p>
            <a:pPr algn="r"/>
            <a:r>
              <a:rPr lang="en-US" dirty="0" smtClean="0"/>
              <a:t>*CRUD</a:t>
            </a:r>
            <a:endParaRPr lang="en-US" dirty="0"/>
          </a:p>
        </p:txBody>
      </p:sp>
      <p:pic>
        <p:nvPicPr>
          <p:cNvPr id="8" name="Picture 2" descr="C:\Users\Drew\Documents\SquaredI\Presentations\Refactoring Case Study\images\glass_numbers.png"/>
          <p:cNvPicPr>
            <a:picLocks noChangeAspect="1" noChangeArrowheads="1"/>
          </p:cNvPicPr>
          <p:nvPr/>
        </p:nvPicPr>
        <p:blipFill>
          <a:blip r:embed="rId3" cstate="print">
            <a:clrChange>
              <a:clrFrom>
                <a:srgbClr val="FFFFFF"/>
              </a:clrFrom>
              <a:clrTo>
                <a:srgbClr val="FFFFFF">
                  <a:alpha val="0"/>
                </a:srgbClr>
              </a:clrTo>
            </a:clrChange>
          </a:blip>
          <a:srcRect l="20205" t="17434" r="70096" b="21382"/>
          <a:stretch>
            <a:fillRect/>
          </a:stretch>
        </p:blipFill>
        <p:spPr bwMode="auto">
          <a:xfrm>
            <a:off x="4314825" y="1000125"/>
            <a:ext cx="504825" cy="5204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1000"/>
                                        <p:tgtEl>
                                          <p:spTgt spid="6">
                                            <p:txEl>
                                              <p:pRg st="2" end="2"/>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par>
                          <p:cTn id="23" fill="hold">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childTnLst>
                                </p:cTn>
                              </p:par>
                            </p:childTnLst>
                          </p:cTn>
                        </p:par>
                        <p:par>
                          <p:cTn id="27" fill="hold">
                            <p:stCondLst>
                              <p:cond delay="5000"/>
                            </p:stCondLst>
                            <p:childTnLst>
                              <p:par>
                                <p:cTn id="28" presetID="10" presetClass="entr" presetSubtype="0" fill="hold" grpId="0" nodeType="after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Indentifying Purpose</a:t>
            </a:r>
            <a:endParaRPr lang="en-US" dirty="0"/>
          </a:p>
        </p:txBody>
      </p:sp>
      <p:sp>
        <p:nvSpPr>
          <p:cNvPr id="8" name="Content Placeholder 7"/>
          <p:cNvSpPr>
            <a:spLocks noGrp="1"/>
          </p:cNvSpPr>
          <p:nvPr>
            <p:ph sz="quarter" idx="1"/>
          </p:nvPr>
        </p:nvSpPr>
        <p:spPr>
          <a:xfrm>
            <a:off x="301752" y="1527048"/>
            <a:ext cx="4298823" cy="4572000"/>
          </a:xfrm>
        </p:spPr>
        <p:txBody>
          <a:bodyPr anchor="ctr"/>
          <a:lstStyle/>
          <a:p>
            <a:pPr marL="0" algn="ctr">
              <a:lnSpc>
                <a:spcPct val="150000"/>
              </a:lnSpc>
              <a:buNone/>
            </a:pPr>
            <a:r>
              <a:rPr lang="en-US" dirty="0" smtClean="0"/>
              <a:t>Knowing</a:t>
            </a:r>
            <a:br>
              <a:rPr lang="en-US" dirty="0" smtClean="0"/>
            </a:br>
            <a:r>
              <a:rPr lang="en-US" dirty="0" smtClean="0"/>
              <a:t>the </a:t>
            </a:r>
            <a:r>
              <a:rPr lang="en-US" i="1" u="sng" dirty="0" smtClean="0"/>
              <a:t>purpose</a:t>
            </a:r>
            <a:r>
              <a:rPr lang="en-US" dirty="0" smtClean="0"/>
              <a:t> </a:t>
            </a:r>
            <a:br>
              <a:rPr lang="en-US" dirty="0" smtClean="0"/>
            </a:br>
            <a:r>
              <a:rPr lang="en-US" dirty="0" smtClean="0"/>
              <a:t>helps determines</a:t>
            </a:r>
            <a:br>
              <a:rPr lang="en-US" dirty="0" smtClean="0"/>
            </a:br>
            <a:r>
              <a:rPr lang="en-US" dirty="0" smtClean="0"/>
              <a:t>what stays in </a:t>
            </a:r>
            <a:br>
              <a:rPr lang="en-US" dirty="0" smtClean="0"/>
            </a:br>
            <a:r>
              <a:rPr lang="en-US" dirty="0" smtClean="0"/>
              <a:t>and </a:t>
            </a:r>
            <a:br>
              <a:rPr lang="en-US" dirty="0" smtClean="0"/>
            </a:br>
            <a:r>
              <a:rPr lang="en-US" dirty="0" smtClean="0"/>
              <a:t>what moves out. </a:t>
            </a:r>
            <a:endParaRPr lang="en-US" dirty="0"/>
          </a:p>
        </p:txBody>
      </p:sp>
      <p:pic>
        <p:nvPicPr>
          <p:cNvPr id="7" name="Picture 2" descr="C:\Users\Drew\Documents\SquaredI\Presentations\Refactoring Case Study\images\glass_numbers.png"/>
          <p:cNvPicPr>
            <a:picLocks noChangeAspect="1" noChangeArrowheads="1"/>
          </p:cNvPicPr>
          <p:nvPr/>
        </p:nvPicPr>
        <p:blipFill>
          <a:blip r:embed="rId2" cstate="print">
            <a:clrChange>
              <a:clrFrom>
                <a:srgbClr val="FFFFFF"/>
              </a:clrFrom>
              <a:clrTo>
                <a:srgbClr val="FFFFFF">
                  <a:alpha val="0"/>
                </a:srgbClr>
              </a:clrTo>
            </a:clrChange>
          </a:blip>
          <a:srcRect l="20205" t="17434" r="70096" b="21382"/>
          <a:stretch>
            <a:fillRect/>
          </a:stretch>
        </p:blipFill>
        <p:spPr bwMode="auto">
          <a:xfrm>
            <a:off x="4314825" y="1000125"/>
            <a:ext cx="504825" cy="520485"/>
          </a:xfrm>
          <a:prstGeom prst="rect">
            <a:avLst/>
          </a:prstGeom>
          <a:noFill/>
        </p:spPr>
      </p:pic>
      <p:pic>
        <p:nvPicPr>
          <p:cNvPr id="128002" name="Picture 2" descr="C:\Users\Drew\Documents\Squaredi\presentations\Refactoring Responsibly\images\Life-Purpose-Path.jpg"/>
          <p:cNvPicPr>
            <a:picLocks noChangeAspect="1" noChangeArrowheads="1"/>
          </p:cNvPicPr>
          <p:nvPr/>
        </p:nvPicPr>
        <p:blipFill>
          <a:blip r:embed="rId3" cstate="print"/>
          <a:srcRect/>
          <a:stretch>
            <a:fillRect/>
          </a:stretch>
        </p:blipFill>
        <p:spPr bwMode="auto">
          <a:xfrm>
            <a:off x="5634038" y="1422303"/>
            <a:ext cx="3195637" cy="479752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Intra-Class Organization</a:t>
            </a:r>
            <a:endParaRPr lang="en-US" dirty="0"/>
          </a:p>
        </p:txBody>
      </p:sp>
      <p:sp>
        <p:nvSpPr>
          <p:cNvPr id="7" name="Content Placeholder 6"/>
          <p:cNvSpPr>
            <a:spLocks noGrp="1"/>
          </p:cNvSpPr>
          <p:nvPr>
            <p:ph sz="quarter" idx="1"/>
          </p:nvPr>
        </p:nvSpPr>
        <p:spPr>
          <a:xfrm>
            <a:off x="301752" y="1527048"/>
            <a:ext cx="4346448" cy="4572000"/>
          </a:xfrm>
        </p:spPr>
        <p:txBody>
          <a:bodyPr/>
          <a:lstStyle/>
          <a:p>
            <a:pPr>
              <a:spcBef>
                <a:spcPts val="1800"/>
              </a:spcBef>
            </a:pPr>
            <a:r>
              <a:rPr lang="en-US" dirty="0" smtClean="0"/>
              <a:t>Rearrange / cluster related variables and methods</a:t>
            </a:r>
          </a:p>
          <a:p>
            <a:pPr>
              <a:spcBef>
                <a:spcPts val="1800"/>
              </a:spcBef>
            </a:pPr>
            <a:r>
              <a:rPr lang="en-US" dirty="0" smtClean="0"/>
              <a:t>Organize imports</a:t>
            </a:r>
          </a:p>
          <a:p>
            <a:pPr>
              <a:spcBef>
                <a:spcPts val="1800"/>
              </a:spcBef>
            </a:pPr>
            <a:r>
              <a:rPr lang="en-US" dirty="0" smtClean="0"/>
              <a:t>Remove </a:t>
            </a:r>
            <a:r>
              <a:rPr lang="en-US" b="1" dirty="0" smtClean="0"/>
              <a:t>disabled</a:t>
            </a:r>
            <a:r>
              <a:rPr lang="en-US" dirty="0" smtClean="0"/>
              <a:t> code (commented)</a:t>
            </a:r>
          </a:p>
          <a:p>
            <a:pPr>
              <a:spcBef>
                <a:spcPts val="1800"/>
              </a:spcBef>
            </a:pPr>
            <a:r>
              <a:rPr lang="en-US" dirty="0" smtClean="0"/>
              <a:t>Remove </a:t>
            </a:r>
            <a:r>
              <a:rPr lang="en-US" b="1" dirty="0" smtClean="0"/>
              <a:t>UNUSED</a:t>
            </a:r>
            <a:r>
              <a:rPr lang="en-US" dirty="0" smtClean="0"/>
              <a:t> </a:t>
            </a:r>
            <a:r>
              <a:rPr lang="en-US" b="1" dirty="0" smtClean="0"/>
              <a:t>private </a:t>
            </a:r>
            <a:r>
              <a:rPr lang="en-US" dirty="0" smtClean="0"/>
              <a:t>variables / methods</a:t>
            </a:r>
          </a:p>
        </p:txBody>
      </p:sp>
      <p:pic>
        <p:nvPicPr>
          <p:cNvPr id="51201" name="Picture 1" descr="C:\Users\Drew\Documents\SquaredI\Presentations\Refactoring Case Study\images\Closet-Storage.jpg"/>
          <p:cNvPicPr>
            <a:picLocks noChangeAspect="1" noChangeArrowheads="1"/>
          </p:cNvPicPr>
          <p:nvPr/>
        </p:nvPicPr>
        <p:blipFill>
          <a:blip r:embed="rId3" cstate="print"/>
          <a:srcRect/>
          <a:stretch>
            <a:fillRect/>
          </a:stretch>
        </p:blipFill>
        <p:spPr bwMode="auto">
          <a:xfrm>
            <a:off x="5029200" y="2133600"/>
            <a:ext cx="3767667" cy="3390900"/>
          </a:xfrm>
          <a:prstGeom prst="rect">
            <a:avLst/>
          </a:prstGeom>
          <a:noFill/>
        </p:spPr>
      </p:pic>
      <p:pic>
        <p:nvPicPr>
          <p:cNvPr id="5" name="Picture 2" descr="C:\Users\Drew\Documents\SquaredI\Presentations\Refactoring Case Study\images\glass_numbers.png"/>
          <p:cNvPicPr>
            <a:picLocks noChangeAspect="1" noChangeArrowheads="1"/>
          </p:cNvPicPr>
          <p:nvPr/>
        </p:nvPicPr>
        <p:blipFill>
          <a:blip r:embed="rId4" cstate="print">
            <a:clrChange>
              <a:clrFrom>
                <a:srgbClr val="FFFFFF"/>
              </a:clrFrom>
              <a:clrTo>
                <a:srgbClr val="FFFFFF">
                  <a:alpha val="0"/>
                </a:srgbClr>
              </a:clrTo>
            </a:clrChange>
          </a:blip>
          <a:srcRect l="30270" t="17434" r="60031" b="21382"/>
          <a:stretch>
            <a:fillRect/>
          </a:stretch>
        </p:blipFill>
        <p:spPr bwMode="auto">
          <a:xfrm>
            <a:off x="4314825" y="990600"/>
            <a:ext cx="504825" cy="52048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2419350" cy="4191000"/>
          </a:xfrm>
        </p:spPr>
        <p:txBody>
          <a:bodyPr/>
          <a:lstStyle/>
          <a:p>
            <a:r>
              <a:rPr lang="en-US" sz="2400" dirty="0" smtClean="0"/>
              <a:t>Use </a:t>
            </a:r>
            <a:br>
              <a:rPr lang="en-US" sz="2400" dirty="0" smtClean="0"/>
            </a:br>
            <a:r>
              <a:rPr lang="en-US" sz="2400" dirty="0" smtClean="0">
                <a:solidFill>
                  <a:schemeClr val="tx1"/>
                </a:solidFill>
              </a:rPr>
              <a:t>EXTREME </a:t>
            </a:r>
            <a:r>
              <a:rPr lang="en-US" sz="2400" cap="all" dirty="0" smtClean="0">
                <a:solidFill>
                  <a:schemeClr val="tx1"/>
                </a:solidFill>
              </a:rPr>
              <a:t>confidence </a:t>
            </a:r>
            <a:r>
              <a:rPr lang="en-US" sz="2400" dirty="0" smtClean="0"/>
              <a:t>while organizing</a:t>
            </a:r>
            <a:br>
              <a:rPr lang="en-US" sz="2400" dirty="0" smtClean="0"/>
            </a:br>
            <a:endParaRPr lang="en-US" sz="2400" dirty="0"/>
          </a:p>
        </p:txBody>
      </p:sp>
      <p:pic>
        <p:nvPicPr>
          <p:cNvPr id="50177" name="Picture 1" descr="C:\Users\Drew\Documents\SquaredI\Presentations\Refactoring Case Study\images\6a00d8341d3df553ef0120a8b38156970b-800wi.jpg"/>
          <p:cNvPicPr>
            <a:picLocks noChangeAspect="1" noChangeArrowheads="1"/>
          </p:cNvPicPr>
          <p:nvPr/>
        </p:nvPicPr>
        <p:blipFill>
          <a:blip r:embed="rId3" cstate="print"/>
          <a:srcRect l="18945" t="7776" r="9804" b="70817"/>
          <a:stretch>
            <a:fillRect/>
          </a:stretch>
        </p:blipFill>
        <p:spPr bwMode="auto">
          <a:xfrm>
            <a:off x="2895600" y="695325"/>
            <a:ext cx="4997207" cy="2124075"/>
          </a:xfrm>
          <a:prstGeom prst="rect">
            <a:avLst/>
          </a:prstGeom>
          <a:noFill/>
        </p:spPr>
      </p:pic>
      <p:pic>
        <p:nvPicPr>
          <p:cNvPr id="4" name="Picture 1" descr="C:\Users\Drew\Documents\SquaredI\Presentations\Refactoring Case Study\images\6a00d8341d3df553ef0120a8b38156970b-800wi.jpg"/>
          <p:cNvPicPr>
            <a:picLocks noChangeAspect="1" noChangeArrowheads="1"/>
          </p:cNvPicPr>
          <p:nvPr/>
        </p:nvPicPr>
        <p:blipFill>
          <a:blip r:embed="rId3" cstate="print"/>
          <a:srcRect l="26689" t="76125" r="33103" b="1770"/>
          <a:stretch>
            <a:fillRect/>
          </a:stretch>
        </p:blipFill>
        <p:spPr bwMode="auto">
          <a:xfrm>
            <a:off x="6248400" y="4724400"/>
            <a:ext cx="2743200" cy="2133600"/>
          </a:xfrm>
          <a:prstGeom prst="rect">
            <a:avLst/>
          </a:prstGeom>
          <a:noFill/>
        </p:spPr>
      </p:pic>
      <p:pic>
        <p:nvPicPr>
          <p:cNvPr id="8" name="Picture 1" descr="C:\Users\Drew\Documents\SquaredI\Presentations\Refactoring Case Study\images\6a00d8341d3df553ef0120a8b38156970b-800wi.jpg"/>
          <p:cNvPicPr>
            <a:picLocks noChangeAspect="1" noChangeArrowheads="1"/>
          </p:cNvPicPr>
          <p:nvPr/>
        </p:nvPicPr>
        <p:blipFill>
          <a:blip r:embed="rId3" cstate="print"/>
          <a:srcRect l="23291" t="30719" r="39769" b="47778"/>
          <a:stretch>
            <a:fillRect/>
          </a:stretch>
        </p:blipFill>
        <p:spPr bwMode="auto">
          <a:xfrm>
            <a:off x="6248400" y="2438400"/>
            <a:ext cx="2590800" cy="2133600"/>
          </a:xfrm>
          <a:prstGeom prst="rect">
            <a:avLst/>
          </a:prstGeom>
          <a:noFill/>
        </p:spPr>
      </p:pic>
      <p:pic>
        <p:nvPicPr>
          <p:cNvPr id="9" name="Picture 1" descr="C:\Users\Drew\Documents\SquaredI\Presentations\Refactoring Case Study\images\6a00d8341d3df553ef0120a8b38156970b-800wi.jpg"/>
          <p:cNvPicPr>
            <a:picLocks noChangeAspect="1" noChangeArrowheads="1"/>
          </p:cNvPicPr>
          <p:nvPr/>
        </p:nvPicPr>
        <p:blipFill>
          <a:blip r:embed="rId3" cstate="print"/>
          <a:srcRect l="26689" t="53230" r="30869" b="24665"/>
          <a:stretch>
            <a:fillRect/>
          </a:stretch>
        </p:blipFill>
        <p:spPr bwMode="auto">
          <a:xfrm>
            <a:off x="3352800" y="3429000"/>
            <a:ext cx="2895600" cy="2133600"/>
          </a:xfrm>
          <a:prstGeom prst="rect">
            <a:avLst/>
          </a:prstGeom>
          <a:noFill/>
        </p:spPr>
      </p:pic>
      <p:pic>
        <p:nvPicPr>
          <p:cNvPr id="10" name="Picture 2" descr="C:\Users\Drew\Documents\SquaredI\Presentations\Refactoring Case Study\images\Glossy-warning-icon.png"/>
          <p:cNvPicPr>
            <a:picLocks noChangeAspect="1" noChangeArrowheads="1"/>
          </p:cNvPicPr>
          <p:nvPr/>
        </p:nvPicPr>
        <p:blipFill>
          <a:blip r:embed="rId4" cstate="print"/>
          <a:srcRect/>
          <a:stretch>
            <a:fillRect/>
          </a:stretch>
        </p:blipFill>
        <p:spPr bwMode="auto">
          <a:xfrm>
            <a:off x="1376362" y="314325"/>
            <a:ext cx="457199" cy="457199"/>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Characterization Tests</a:t>
            </a:r>
            <a:endParaRPr lang="en-US" dirty="0"/>
          </a:p>
        </p:txBody>
      </p:sp>
      <p:pic>
        <p:nvPicPr>
          <p:cNvPr id="5" name="Picture 2" descr="C:\Users\Drew\Documents\SquaredI\Presentations\Refactoring Case Study\images\glass_numbers.png"/>
          <p:cNvPicPr>
            <a:picLocks noChangeAspect="1" noChangeArrowheads="1"/>
          </p:cNvPicPr>
          <p:nvPr/>
        </p:nvPicPr>
        <p:blipFill>
          <a:blip r:embed="rId2" cstate="print">
            <a:clrChange>
              <a:clrFrom>
                <a:srgbClr val="FFFFFF"/>
              </a:clrFrom>
              <a:clrTo>
                <a:srgbClr val="FFFFFF">
                  <a:alpha val="0"/>
                </a:srgbClr>
              </a:clrTo>
            </a:clrChange>
          </a:blip>
          <a:srcRect l="40152" t="17434" r="50332" b="21382"/>
          <a:stretch>
            <a:fillRect/>
          </a:stretch>
        </p:blipFill>
        <p:spPr bwMode="auto">
          <a:xfrm>
            <a:off x="4324350" y="990600"/>
            <a:ext cx="495300" cy="520485"/>
          </a:xfrm>
          <a:prstGeom prst="rect">
            <a:avLst/>
          </a:prstGeom>
          <a:noFill/>
        </p:spPr>
      </p:pic>
      <p:sp>
        <p:nvSpPr>
          <p:cNvPr id="6" name="Content Placeholder 5"/>
          <p:cNvSpPr>
            <a:spLocks noGrp="1"/>
          </p:cNvSpPr>
          <p:nvPr>
            <p:ph sz="quarter" idx="1"/>
          </p:nvPr>
        </p:nvSpPr>
        <p:spPr/>
        <p:txBody>
          <a:bodyPr/>
          <a:lstStyle/>
          <a:p>
            <a:pPr>
              <a:buNone/>
            </a:pPr>
            <a:r>
              <a:rPr lang="en-US" b="1" dirty="0" smtClean="0"/>
              <a:t>Characterization test:</a:t>
            </a:r>
            <a:br>
              <a:rPr lang="en-US" b="1" dirty="0" smtClean="0"/>
            </a:br>
            <a:endParaRPr lang="en-US" b="1" dirty="0" smtClean="0"/>
          </a:p>
          <a:p>
            <a:pPr>
              <a:buNone/>
            </a:pPr>
            <a:r>
              <a:rPr lang="en-US" b="1" dirty="0" smtClean="0"/>
              <a:t>	</a:t>
            </a:r>
            <a:r>
              <a:rPr lang="en-US" dirty="0" smtClean="0"/>
              <a:t>A means to describe (characterize) the </a:t>
            </a:r>
            <a:r>
              <a:rPr lang="en-US" b="1" dirty="0" smtClean="0"/>
              <a:t>actual </a:t>
            </a:r>
            <a:r>
              <a:rPr lang="en-US" dirty="0" smtClean="0"/>
              <a:t>behavior of an existing piece of software, and therefore protect existing behavior of legacy code against </a:t>
            </a:r>
            <a:r>
              <a:rPr lang="en-US" u="sng" dirty="0" smtClean="0"/>
              <a:t>unintended</a:t>
            </a:r>
            <a:r>
              <a:rPr lang="en-US" dirty="0" smtClean="0"/>
              <a:t> changes via automated testing.</a:t>
            </a:r>
            <a:endParaRPr lang="en-US" dirty="0"/>
          </a:p>
        </p:txBody>
      </p:sp>
      <p:sp>
        <p:nvSpPr>
          <p:cNvPr id="7" name="TextBox 6"/>
          <p:cNvSpPr txBox="1"/>
          <p:nvPr/>
        </p:nvSpPr>
        <p:spPr>
          <a:xfrm>
            <a:off x="5391150" y="5924550"/>
            <a:ext cx="3457575" cy="369332"/>
          </a:xfrm>
          <a:prstGeom prst="rect">
            <a:avLst/>
          </a:prstGeom>
          <a:noFill/>
        </p:spPr>
        <p:txBody>
          <a:bodyPr wrap="square" rtlCol="0">
            <a:spAutoFit/>
          </a:bodyPr>
          <a:lstStyle/>
          <a:p>
            <a:pPr algn="r"/>
            <a:r>
              <a:rPr lang="en-US" dirty="0" smtClean="0"/>
              <a:t>--Wikipedia</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Characterization Tests</a:t>
            </a:r>
            <a:endParaRPr lang="en-US" dirty="0"/>
          </a:p>
        </p:txBody>
      </p:sp>
      <p:sp>
        <p:nvSpPr>
          <p:cNvPr id="3" name="Content Placeholder 2"/>
          <p:cNvSpPr>
            <a:spLocks noGrp="1"/>
          </p:cNvSpPr>
          <p:nvPr>
            <p:ph sz="quarter" idx="1"/>
          </p:nvPr>
        </p:nvSpPr>
        <p:spPr/>
        <p:txBody>
          <a:bodyPr/>
          <a:lstStyle/>
          <a:p>
            <a:r>
              <a:rPr lang="en-US" dirty="0" smtClean="0"/>
              <a:t>One method at a time</a:t>
            </a:r>
          </a:p>
          <a:p>
            <a:r>
              <a:rPr lang="en-US" dirty="0" smtClean="0"/>
              <a:t>Exercise the </a:t>
            </a:r>
            <a:r>
              <a:rPr lang="en-US" b="1" i="1" dirty="0" smtClean="0"/>
              <a:t>ENTIRE</a:t>
            </a:r>
            <a:r>
              <a:rPr lang="en-US" dirty="0" smtClean="0"/>
              <a:t> method</a:t>
            </a:r>
          </a:p>
          <a:p>
            <a:endParaRPr lang="en-US" dirty="0" smtClean="0"/>
          </a:p>
          <a:p>
            <a:r>
              <a:rPr lang="en-US" dirty="0" smtClean="0"/>
              <a:t>Testing might not be easy.</a:t>
            </a:r>
          </a:p>
          <a:p>
            <a:endParaRPr lang="en-US" dirty="0"/>
          </a:p>
        </p:txBody>
      </p:sp>
      <p:pic>
        <p:nvPicPr>
          <p:cNvPr id="49153" name="Picture 1" descr="C:\Users\Drew\Documents\SquaredI\Presentations\Refactoring Case Study\images\testability.jpg"/>
          <p:cNvPicPr>
            <a:picLocks noChangeAspect="1" noChangeArrowheads="1"/>
          </p:cNvPicPr>
          <p:nvPr/>
        </p:nvPicPr>
        <p:blipFill>
          <a:blip r:embed="rId2" cstate="print"/>
          <a:srcRect/>
          <a:stretch>
            <a:fillRect/>
          </a:stretch>
        </p:blipFill>
        <p:spPr bwMode="auto">
          <a:xfrm>
            <a:off x="1600200" y="3581400"/>
            <a:ext cx="5781453" cy="2762250"/>
          </a:xfrm>
          <a:prstGeom prst="rect">
            <a:avLst/>
          </a:prstGeom>
          <a:noFill/>
        </p:spPr>
      </p:pic>
      <p:pic>
        <p:nvPicPr>
          <p:cNvPr id="5" name="Picture 2" descr="C:\Users\Drew\Documents\SquaredI\Presentations\Refactoring Case Study\images\glass_numbers.png"/>
          <p:cNvPicPr>
            <a:picLocks noChangeAspect="1" noChangeArrowheads="1"/>
          </p:cNvPicPr>
          <p:nvPr/>
        </p:nvPicPr>
        <p:blipFill>
          <a:blip r:embed="rId3" cstate="print">
            <a:clrChange>
              <a:clrFrom>
                <a:srgbClr val="FFFFFF"/>
              </a:clrFrom>
              <a:clrTo>
                <a:srgbClr val="FFFFFF">
                  <a:alpha val="0"/>
                </a:srgbClr>
              </a:clrTo>
            </a:clrChange>
          </a:blip>
          <a:srcRect l="40152" t="17434" r="50332" b="21382"/>
          <a:stretch>
            <a:fillRect/>
          </a:stretch>
        </p:blipFill>
        <p:spPr bwMode="auto">
          <a:xfrm>
            <a:off x="4324350" y="990600"/>
            <a:ext cx="495300" cy="52048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Challenges</a:t>
            </a:r>
            <a:endParaRPr lang="en-US" dirty="0"/>
          </a:p>
        </p:txBody>
      </p:sp>
      <p:sp>
        <p:nvSpPr>
          <p:cNvPr id="5" name="Content Placeholder 4"/>
          <p:cNvSpPr>
            <a:spLocks noGrp="1"/>
          </p:cNvSpPr>
          <p:nvPr>
            <p:ph sz="quarter" idx="1"/>
          </p:nvPr>
        </p:nvSpPr>
        <p:spPr>
          <a:xfrm>
            <a:off x="304800" y="1524000"/>
            <a:ext cx="8503920" cy="4572000"/>
          </a:xfrm>
        </p:spPr>
        <p:txBody>
          <a:bodyPr>
            <a:noAutofit/>
          </a:bodyPr>
          <a:lstStyle/>
          <a:p>
            <a:pPr defTabSz="182880">
              <a:buNone/>
              <a:tabLst>
                <a:tab pos="182880" algn="l"/>
                <a:tab pos="365760" algn="l"/>
                <a:tab pos="548640" algn="l"/>
                <a:tab pos="731520" algn="l"/>
                <a:tab pos="914400" algn="l"/>
              </a:tabLst>
            </a:pPr>
            <a:r>
              <a:rPr lang="en-US" sz="2000" dirty="0" smtClean="0"/>
              <a:t>public </a:t>
            </a:r>
            <a:r>
              <a:rPr lang="en-US" sz="2000" dirty="0" smtClean="0">
                <a:solidFill>
                  <a:srgbClr val="0070C0"/>
                </a:solidFill>
              </a:rPr>
              <a:t>function</a:t>
            </a:r>
            <a:r>
              <a:rPr lang="en-US" sz="2000" dirty="0" smtClean="0"/>
              <a:t> openCreateNewOrderPopUp():</a:t>
            </a:r>
            <a:r>
              <a:rPr lang="en-US" sz="2000" dirty="0" smtClean="0">
                <a:solidFill>
                  <a:srgbClr val="0070C0"/>
                </a:solidFill>
              </a:rPr>
              <a:t>void</a:t>
            </a:r>
          </a:p>
          <a:p>
            <a:pPr defTabSz="182880">
              <a:buNone/>
              <a:tabLst>
                <a:tab pos="182880" algn="l"/>
                <a:tab pos="365760" algn="l"/>
                <a:tab pos="548640" algn="l"/>
                <a:tab pos="731520" algn="l"/>
                <a:tab pos="914400" algn="l"/>
              </a:tabLst>
            </a:pPr>
            <a:r>
              <a:rPr lang="en-US" sz="2000" dirty="0" smtClean="0"/>
              <a:t>{</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if</a:t>
            </a:r>
            <a:r>
              <a:rPr lang="en-US" sz="2000" dirty="0" smtClean="0"/>
              <a:t> (orderModel.inMSOState)</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1800" dirty="0" smtClean="0"/>
              <a:t>alertMSOToUser(RequestTypesBeforeSwitchingMSO.CREATE_NEW_ORDER)</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else</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var</a:t>
            </a:r>
            <a:r>
              <a:rPr lang="en-US" sz="2000" dirty="0" smtClean="0"/>
              <a:t>  createOrderPopup:CreateOrderView = </a:t>
            </a:r>
            <a:r>
              <a:rPr lang="en-US" sz="2000" dirty="0" smtClean="0">
                <a:solidFill>
                  <a:srgbClr val="0070C0"/>
                </a:solidFill>
              </a:rPr>
              <a:t>new</a:t>
            </a:r>
            <a:r>
              <a:rPr lang="en-US" sz="2000" dirty="0" smtClean="0"/>
              <a:t> CreateOrderView()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new</a:t>
            </a:r>
            <a:r>
              <a:rPr lang="en-US" sz="2000" dirty="0" smtClean="0"/>
              <a:t> SM_PopupComponentEvent(createOrderPopup,</a:t>
            </a:r>
            <a:r>
              <a:rPr lang="en-US" sz="2000" dirty="0" smtClean="0">
                <a:solidFill>
                  <a:srgbClr val="0070C0"/>
                </a:solidFill>
              </a:rPr>
              <a:t>true</a:t>
            </a:r>
            <a:r>
              <a:rPr lang="en-US" sz="2000" dirty="0" smtClean="0"/>
              <a:t>).dispatch()	</a:t>
            </a:r>
          </a:p>
          <a:p>
            <a:pPr defTabSz="182880">
              <a:buNone/>
              <a:tabLst>
                <a:tab pos="182880" algn="l"/>
                <a:tab pos="365760" algn="l"/>
                <a:tab pos="548640" algn="l"/>
                <a:tab pos="731520" algn="l"/>
                <a:tab pos="914400" algn="l"/>
              </a:tabLst>
            </a:pPr>
            <a:r>
              <a:rPr lang="en-US" sz="2000" dirty="0" smtClean="0"/>
              <a:t>	}			</a:t>
            </a:r>
          </a:p>
          <a:p>
            <a:pPr defTabSz="182880">
              <a:buNone/>
              <a:tabLst>
                <a:tab pos="182880" algn="l"/>
                <a:tab pos="365760" algn="l"/>
                <a:tab pos="548640" algn="l"/>
                <a:tab pos="731520" algn="l"/>
                <a:tab pos="914400" algn="l"/>
              </a:tabLst>
            </a:pPr>
            <a:r>
              <a:rPr lang="en-US" sz="2000" dirty="0" smtClean="0"/>
              <a:t>}</a:t>
            </a:r>
            <a:endParaRPr lang="en-US" sz="2000" dirty="0"/>
          </a:p>
        </p:txBody>
      </p:sp>
      <p:sp>
        <p:nvSpPr>
          <p:cNvPr id="11" name="Line Callout 2 (Accent Bar) 10"/>
          <p:cNvSpPr/>
          <p:nvPr/>
        </p:nvSpPr>
        <p:spPr>
          <a:xfrm>
            <a:off x="4114800" y="1981200"/>
            <a:ext cx="4800600" cy="1000125"/>
          </a:xfrm>
          <a:prstGeom prst="accentCallout2">
            <a:avLst>
              <a:gd name="adj1" fmla="val 5729"/>
              <a:gd name="adj2" fmla="val -2113"/>
              <a:gd name="adj3" fmla="val 5729"/>
              <a:gd name="adj4" fmla="val -31151"/>
              <a:gd name="adj5" fmla="val 26793"/>
              <a:gd name="adj6" fmla="val -38403"/>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Dependency to </a:t>
            </a:r>
            <a:r>
              <a:rPr lang="en-US" dirty="0" err="1" smtClean="0"/>
              <a:t>OrderModel</a:t>
            </a:r>
            <a:endParaRPr lang="en-US" dirty="0" smtClean="0"/>
          </a:p>
        </p:txBody>
      </p:sp>
      <p:sp>
        <p:nvSpPr>
          <p:cNvPr id="7" name="Rectangle 6"/>
          <p:cNvSpPr/>
          <p:nvPr/>
        </p:nvSpPr>
        <p:spPr>
          <a:xfrm>
            <a:off x="4229100" y="2324785"/>
            <a:ext cx="4572000" cy="646331"/>
          </a:xfrm>
          <a:prstGeom prst="rect">
            <a:avLst/>
          </a:prstGeom>
        </p:spPr>
        <p:txBody>
          <a:bodyPr>
            <a:spAutoFit/>
          </a:bodyPr>
          <a:lstStyle/>
          <a:p>
            <a:pPr lvl="3">
              <a:buFont typeface="Arial" pitchFamily="34" charset="0"/>
              <a:buChar char="•"/>
            </a:pPr>
            <a:r>
              <a:rPr lang="en-US" dirty="0" smtClean="0">
                <a:solidFill>
                  <a:schemeClr val="bg1"/>
                </a:solidFill>
              </a:rPr>
              <a:t> Must exist</a:t>
            </a:r>
          </a:p>
          <a:p>
            <a:pPr lvl="3">
              <a:buFont typeface="Arial" pitchFamily="34" charset="0"/>
              <a:buChar char="•"/>
            </a:pPr>
            <a:r>
              <a:rPr lang="en-US" dirty="0" smtClean="0">
                <a:solidFill>
                  <a:schemeClr val="bg1"/>
                </a:solidFill>
              </a:rPr>
              <a:t> Must be in correct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Challenges</a:t>
            </a:r>
            <a:endParaRPr lang="en-US" dirty="0"/>
          </a:p>
        </p:txBody>
      </p:sp>
      <p:sp>
        <p:nvSpPr>
          <p:cNvPr id="5" name="Content Placeholder 4"/>
          <p:cNvSpPr>
            <a:spLocks noGrp="1"/>
          </p:cNvSpPr>
          <p:nvPr>
            <p:ph sz="quarter" idx="1"/>
          </p:nvPr>
        </p:nvSpPr>
        <p:spPr>
          <a:xfrm>
            <a:off x="304800" y="1524000"/>
            <a:ext cx="8503920" cy="4572000"/>
          </a:xfrm>
        </p:spPr>
        <p:txBody>
          <a:bodyPr>
            <a:noAutofit/>
          </a:bodyPr>
          <a:lstStyle/>
          <a:p>
            <a:pPr defTabSz="182880">
              <a:buNone/>
              <a:tabLst>
                <a:tab pos="182880" algn="l"/>
                <a:tab pos="365760" algn="l"/>
                <a:tab pos="548640" algn="l"/>
                <a:tab pos="731520" algn="l"/>
                <a:tab pos="914400" algn="l"/>
              </a:tabLst>
            </a:pPr>
            <a:r>
              <a:rPr lang="en-US" sz="2000" dirty="0" smtClean="0"/>
              <a:t>public </a:t>
            </a:r>
            <a:r>
              <a:rPr lang="en-US" sz="2000" dirty="0" smtClean="0">
                <a:solidFill>
                  <a:srgbClr val="0070C0"/>
                </a:solidFill>
              </a:rPr>
              <a:t>function</a:t>
            </a:r>
            <a:r>
              <a:rPr lang="en-US" sz="2000" dirty="0" smtClean="0"/>
              <a:t> openCreateNewOrderPopUp():</a:t>
            </a:r>
            <a:r>
              <a:rPr lang="en-US" sz="2000" dirty="0" smtClean="0">
                <a:solidFill>
                  <a:srgbClr val="0070C0"/>
                </a:solidFill>
              </a:rPr>
              <a:t>void</a:t>
            </a:r>
          </a:p>
          <a:p>
            <a:pPr defTabSz="182880">
              <a:buNone/>
              <a:tabLst>
                <a:tab pos="182880" algn="l"/>
                <a:tab pos="365760" algn="l"/>
                <a:tab pos="548640" algn="l"/>
                <a:tab pos="731520" algn="l"/>
                <a:tab pos="914400" algn="l"/>
              </a:tabLst>
            </a:pPr>
            <a:r>
              <a:rPr lang="en-US" sz="2000" dirty="0" smtClean="0"/>
              <a:t>{</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if</a:t>
            </a:r>
            <a:r>
              <a:rPr lang="en-US" sz="2000" dirty="0" smtClean="0"/>
              <a:t> (orderModel.inMSOState)</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1800" dirty="0" smtClean="0"/>
              <a:t>alertMSOToUser(RequestTypesBeforeSwitchingMSO.CREATE_NEW_ORDER)</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else</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var</a:t>
            </a:r>
            <a:r>
              <a:rPr lang="en-US" sz="2000" dirty="0" smtClean="0"/>
              <a:t>  createOrderPopup:CreateOrderView = </a:t>
            </a:r>
            <a:r>
              <a:rPr lang="en-US" sz="2000" dirty="0" smtClean="0">
                <a:solidFill>
                  <a:srgbClr val="0070C0"/>
                </a:solidFill>
              </a:rPr>
              <a:t>new</a:t>
            </a:r>
            <a:r>
              <a:rPr lang="en-US" sz="2000" dirty="0" smtClean="0"/>
              <a:t> CreateOrderView()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new</a:t>
            </a:r>
            <a:r>
              <a:rPr lang="en-US" sz="2000" dirty="0" smtClean="0"/>
              <a:t> SM_PopupComponentEvent(createOrderPopup,</a:t>
            </a:r>
            <a:r>
              <a:rPr lang="en-US" sz="2000" dirty="0" smtClean="0">
                <a:solidFill>
                  <a:srgbClr val="0070C0"/>
                </a:solidFill>
              </a:rPr>
              <a:t>true</a:t>
            </a:r>
            <a:r>
              <a:rPr lang="en-US" sz="2000" dirty="0" smtClean="0"/>
              <a:t>).dispatch()	</a:t>
            </a:r>
          </a:p>
          <a:p>
            <a:pPr defTabSz="182880">
              <a:buNone/>
              <a:tabLst>
                <a:tab pos="182880" algn="l"/>
                <a:tab pos="365760" algn="l"/>
                <a:tab pos="548640" algn="l"/>
                <a:tab pos="731520" algn="l"/>
                <a:tab pos="914400" algn="l"/>
              </a:tabLst>
            </a:pPr>
            <a:r>
              <a:rPr lang="en-US" sz="2000" dirty="0" smtClean="0"/>
              <a:t>	}			</a:t>
            </a:r>
          </a:p>
          <a:p>
            <a:pPr defTabSz="182880">
              <a:buNone/>
              <a:tabLst>
                <a:tab pos="182880" algn="l"/>
                <a:tab pos="365760" algn="l"/>
                <a:tab pos="548640" algn="l"/>
                <a:tab pos="731520" algn="l"/>
                <a:tab pos="914400" algn="l"/>
              </a:tabLst>
            </a:pPr>
            <a:r>
              <a:rPr lang="en-US" sz="2000" dirty="0" smtClean="0"/>
              <a:t>}</a:t>
            </a:r>
            <a:endParaRPr lang="en-US" sz="2000" dirty="0"/>
          </a:p>
        </p:txBody>
      </p:sp>
      <p:sp>
        <p:nvSpPr>
          <p:cNvPr id="12" name="Line Callout 2 (Accent Bar) 11"/>
          <p:cNvSpPr/>
          <p:nvPr/>
        </p:nvSpPr>
        <p:spPr>
          <a:xfrm>
            <a:off x="4114800" y="1933575"/>
            <a:ext cx="4800600" cy="1114425"/>
          </a:xfrm>
          <a:prstGeom prst="accentCallout2">
            <a:avLst>
              <a:gd name="adj1" fmla="val 77725"/>
              <a:gd name="adj2" fmla="val -2311"/>
              <a:gd name="adj3" fmla="val 76870"/>
              <a:gd name="adj4" fmla="val -22619"/>
              <a:gd name="adj5" fmla="val 101570"/>
              <a:gd name="adj6" fmla="val -38601"/>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Private method, calling </a:t>
            </a:r>
            <a:r>
              <a:rPr lang="en-US" dirty="0" err="1" smtClean="0"/>
              <a:t>Alert.show</a:t>
            </a:r>
            <a:r>
              <a:rPr lang="en-US" dirty="0" smtClean="0"/>
              <a:t>()</a:t>
            </a:r>
            <a:endParaRPr lang="en-US" dirty="0"/>
          </a:p>
        </p:txBody>
      </p:sp>
      <p:sp>
        <p:nvSpPr>
          <p:cNvPr id="7" name="Rectangle 6"/>
          <p:cNvSpPr/>
          <p:nvPr/>
        </p:nvSpPr>
        <p:spPr>
          <a:xfrm>
            <a:off x="4514850" y="2324785"/>
            <a:ext cx="4286249" cy="646331"/>
          </a:xfrm>
          <a:prstGeom prst="rect">
            <a:avLst/>
          </a:prstGeom>
        </p:spPr>
        <p:txBody>
          <a:bodyPr wrap="square">
            <a:spAutoFit/>
          </a:bodyPr>
          <a:lstStyle/>
          <a:p>
            <a:pPr lvl="1">
              <a:buFont typeface="Arial" pitchFamily="34" charset="0"/>
              <a:buChar char="•"/>
            </a:pPr>
            <a:r>
              <a:rPr lang="en-US" dirty="0" smtClean="0">
                <a:solidFill>
                  <a:schemeClr val="bg1"/>
                </a:solidFill>
              </a:rPr>
              <a:t> Creates a visual element</a:t>
            </a:r>
          </a:p>
          <a:p>
            <a:pPr lvl="1">
              <a:buFont typeface="Arial" pitchFamily="34" charset="0"/>
              <a:buChar char="•"/>
            </a:pPr>
            <a:r>
              <a:rPr lang="en-US" dirty="0" smtClean="0">
                <a:solidFill>
                  <a:schemeClr val="bg1"/>
                </a:solidFill>
              </a:rPr>
              <a:t> Difficult to verify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Challenges</a:t>
            </a:r>
            <a:endParaRPr lang="en-US" dirty="0"/>
          </a:p>
        </p:txBody>
      </p:sp>
      <p:sp>
        <p:nvSpPr>
          <p:cNvPr id="5" name="Content Placeholder 4"/>
          <p:cNvSpPr>
            <a:spLocks noGrp="1"/>
          </p:cNvSpPr>
          <p:nvPr>
            <p:ph sz="quarter" idx="1"/>
          </p:nvPr>
        </p:nvSpPr>
        <p:spPr>
          <a:xfrm>
            <a:off x="304800" y="1524000"/>
            <a:ext cx="8503920" cy="4572000"/>
          </a:xfrm>
        </p:spPr>
        <p:txBody>
          <a:bodyPr>
            <a:noAutofit/>
          </a:bodyPr>
          <a:lstStyle/>
          <a:p>
            <a:pPr defTabSz="182880">
              <a:buNone/>
              <a:tabLst>
                <a:tab pos="182880" algn="l"/>
                <a:tab pos="365760" algn="l"/>
                <a:tab pos="548640" algn="l"/>
                <a:tab pos="731520" algn="l"/>
                <a:tab pos="914400" algn="l"/>
              </a:tabLst>
            </a:pPr>
            <a:r>
              <a:rPr lang="en-US" sz="2000" dirty="0" smtClean="0"/>
              <a:t>public </a:t>
            </a:r>
            <a:r>
              <a:rPr lang="en-US" sz="2000" dirty="0" smtClean="0">
                <a:solidFill>
                  <a:srgbClr val="0070C0"/>
                </a:solidFill>
              </a:rPr>
              <a:t>function</a:t>
            </a:r>
            <a:r>
              <a:rPr lang="en-US" sz="2000" dirty="0" smtClean="0"/>
              <a:t> openCreateNewOrderPopUp():</a:t>
            </a:r>
            <a:r>
              <a:rPr lang="en-US" sz="2000" dirty="0" smtClean="0">
                <a:solidFill>
                  <a:srgbClr val="0070C0"/>
                </a:solidFill>
              </a:rPr>
              <a:t>void</a:t>
            </a:r>
          </a:p>
          <a:p>
            <a:pPr defTabSz="182880">
              <a:buNone/>
              <a:tabLst>
                <a:tab pos="182880" algn="l"/>
                <a:tab pos="365760" algn="l"/>
                <a:tab pos="548640" algn="l"/>
                <a:tab pos="731520" algn="l"/>
                <a:tab pos="914400" algn="l"/>
              </a:tabLst>
            </a:pPr>
            <a:r>
              <a:rPr lang="en-US" sz="2000" dirty="0" smtClean="0"/>
              <a:t>{</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if</a:t>
            </a:r>
            <a:r>
              <a:rPr lang="en-US" sz="2000" dirty="0" smtClean="0"/>
              <a:t> (orderModel.inMSOState)</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1800" dirty="0" smtClean="0"/>
              <a:t>alertMSOToUser(RequestTypesBeforeSwitchingMSO.CREATE_NEW_ORDER)</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else</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var</a:t>
            </a:r>
            <a:r>
              <a:rPr lang="en-US" sz="2000" dirty="0" smtClean="0"/>
              <a:t>  createOrderPopup:CreateOrderView = </a:t>
            </a:r>
            <a:r>
              <a:rPr lang="en-US" sz="2000" dirty="0" smtClean="0">
                <a:solidFill>
                  <a:srgbClr val="0070C0"/>
                </a:solidFill>
              </a:rPr>
              <a:t>new</a:t>
            </a:r>
            <a:r>
              <a:rPr lang="en-US" sz="2000" dirty="0" smtClean="0"/>
              <a:t> CreateOrderView()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new</a:t>
            </a:r>
            <a:r>
              <a:rPr lang="en-US" sz="2000" dirty="0" smtClean="0"/>
              <a:t> SM_PopupComponentEvent(createOrderPopup,</a:t>
            </a:r>
            <a:r>
              <a:rPr lang="en-US" sz="2000" dirty="0" smtClean="0">
                <a:solidFill>
                  <a:srgbClr val="0070C0"/>
                </a:solidFill>
              </a:rPr>
              <a:t>true</a:t>
            </a:r>
            <a:r>
              <a:rPr lang="en-US" sz="2000" dirty="0" smtClean="0"/>
              <a:t>).dispatch()	</a:t>
            </a:r>
          </a:p>
          <a:p>
            <a:pPr defTabSz="182880">
              <a:buNone/>
              <a:tabLst>
                <a:tab pos="182880" algn="l"/>
                <a:tab pos="365760" algn="l"/>
                <a:tab pos="548640" algn="l"/>
                <a:tab pos="731520" algn="l"/>
                <a:tab pos="914400" algn="l"/>
              </a:tabLst>
            </a:pPr>
            <a:r>
              <a:rPr lang="en-US" sz="2000" dirty="0" smtClean="0"/>
              <a:t>	}			</a:t>
            </a:r>
          </a:p>
          <a:p>
            <a:pPr defTabSz="182880">
              <a:buNone/>
              <a:tabLst>
                <a:tab pos="182880" algn="l"/>
                <a:tab pos="365760" algn="l"/>
                <a:tab pos="548640" algn="l"/>
                <a:tab pos="731520" algn="l"/>
                <a:tab pos="914400" algn="l"/>
              </a:tabLst>
            </a:pPr>
            <a:r>
              <a:rPr lang="en-US" sz="2000" dirty="0" smtClean="0"/>
              <a:t>}</a:t>
            </a:r>
            <a:endParaRPr lang="en-US" sz="2000" dirty="0"/>
          </a:p>
        </p:txBody>
      </p:sp>
      <p:sp>
        <p:nvSpPr>
          <p:cNvPr id="14" name="Line Callout 3 (Border and Accent Bar) 13"/>
          <p:cNvSpPr/>
          <p:nvPr/>
        </p:nvSpPr>
        <p:spPr>
          <a:xfrm>
            <a:off x="3905250" y="5381625"/>
            <a:ext cx="5010150" cy="952500"/>
          </a:xfrm>
          <a:prstGeom prst="accentBorderCallout3">
            <a:avLst>
              <a:gd name="adj1" fmla="val 16301"/>
              <a:gd name="adj2" fmla="val -5735"/>
              <a:gd name="adj3" fmla="val 18750"/>
              <a:gd name="adj4" fmla="val -16667"/>
              <a:gd name="adj5" fmla="val -5923"/>
              <a:gd name="adj6" fmla="val -16883"/>
              <a:gd name="adj7" fmla="val -21812"/>
              <a:gd name="adj8" fmla="val 69479"/>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t>Cairngorm  2, static event dispatcher</a:t>
            </a:r>
            <a:endParaRPr lang="en-US" dirty="0"/>
          </a:p>
        </p:txBody>
      </p:sp>
      <p:sp>
        <p:nvSpPr>
          <p:cNvPr id="7" name="Rectangle 6"/>
          <p:cNvSpPr/>
          <p:nvPr/>
        </p:nvSpPr>
        <p:spPr>
          <a:xfrm>
            <a:off x="4152901" y="5677585"/>
            <a:ext cx="4791073" cy="646331"/>
          </a:xfrm>
          <a:prstGeom prst="rect">
            <a:avLst/>
          </a:prstGeom>
        </p:spPr>
        <p:txBody>
          <a:bodyPr wrap="square">
            <a:spAutoFit/>
          </a:bodyPr>
          <a:lstStyle/>
          <a:p>
            <a:pPr lvl="1">
              <a:buFont typeface="Arial" pitchFamily="34" charset="0"/>
              <a:buChar char="•"/>
            </a:pPr>
            <a:r>
              <a:rPr lang="en-US" dirty="0" smtClean="0">
                <a:solidFill>
                  <a:schemeClr val="bg1"/>
                </a:solidFill>
              </a:rPr>
              <a:t> Event doesn’t broadcast from this class</a:t>
            </a:r>
          </a:p>
          <a:p>
            <a:pPr lvl="1">
              <a:buFont typeface="Arial" pitchFamily="34" charset="0"/>
              <a:buChar char="•"/>
            </a:pPr>
            <a:r>
              <a:rPr lang="en-US" dirty="0" smtClean="0">
                <a:solidFill>
                  <a:schemeClr val="bg1"/>
                </a:solidFill>
              </a:rPr>
              <a:t> Annoying to capture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Challenges</a:t>
            </a:r>
            <a:endParaRPr lang="en-US" dirty="0"/>
          </a:p>
        </p:txBody>
      </p:sp>
      <p:sp>
        <p:nvSpPr>
          <p:cNvPr id="5" name="Content Placeholder 4"/>
          <p:cNvSpPr>
            <a:spLocks noGrp="1"/>
          </p:cNvSpPr>
          <p:nvPr>
            <p:ph sz="quarter" idx="1"/>
          </p:nvPr>
        </p:nvSpPr>
        <p:spPr>
          <a:xfrm>
            <a:off x="304800" y="1524000"/>
            <a:ext cx="8503920" cy="4572000"/>
          </a:xfrm>
        </p:spPr>
        <p:txBody>
          <a:bodyPr>
            <a:noAutofit/>
          </a:bodyPr>
          <a:lstStyle/>
          <a:p>
            <a:pPr defTabSz="182880">
              <a:buNone/>
              <a:tabLst>
                <a:tab pos="182880" algn="l"/>
                <a:tab pos="365760" algn="l"/>
                <a:tab pos="548640" algn="l"/>
                <a:tab pos="731520" algn="l"/>
                <a:tab pos="914400" algn="l"/>
              </a:tabLst>
            </a:pPr>
            <a:r>
              <a:rPr lang="en-US" sz="2000" dirty="0" smtClean="0"/>
              <a:t>public </a:t>
            </a:r>
            <a:r>
              <a:rPr lang="en-US" sz="2000" dirty="0" smtClean="0">
                <a:solidFill>
                  <a:srgbClr val="0070C0"/>
                </a:solidFill>
              </a:rPr>
              <a:t>function</a:t>
            </a:r>
            <a:r>
              <a:rPr lang="en-US" sz="2000" dirty="0" smtClean="0"/>
              <a:t> openCreateNewOrderPopUp():</a:t>
            </a:r>
            <a:r>
              <a:rPr lang="en-US" sz="2000" dirty="0" smtClean="0">
                <a:solidFill>
                  <a:srgbClr val="0070C0"/>
                </a:solidFill>
              </a:rPr>
              <a:t>void</a:t>
            </a:r>
          </a:p>
          <a:p>
            <a:pPr defTabSz="182880">
              <a:buNone/>
              <a:tabLst>
                <a:tab pos="182880" algn="l"/>
                <a:tab pos="365760" algn="l"/>
                <a:tab pos="548640" algn="l"/>
                <a:tab pos="731520" algn="l"/>
                <a:tab pos="914400" algn="l"/>
              </a:tabLst>
            </a:pPr>
            <a:r>
              <a:rPr lang="en-US" sz="2000" dirty="0" smtClean="0"/>
              <a:t>{</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if</a:t>
            </a:r>
            <a:r>
              <a:rPr lang="en-US" sz="2000" dirty="0" smtClean="0"/>
              <a:t> (orderModel.inMSOState)</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1800" dirty="0" smtClean="0"/>
              <a:t>alertMSOToUser(RequestTypesBeforeSwitchingMSO.CREATE_NEW_ORDER)</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else</a:t>
            </a:r>
          </a:p>
          <a:p>
            <a:pPr defTabSz="182880">
              <a:buNone/>
              <a:tabLst>
                <a:tab pos="182880" algn="l"/>
                <a:tab pos="365760" algn="l"/>
                <a:tab pos="548640" algn="l"/>
                <a:tab pos="731520" algn="l"/>
                <a:tab pos="914400" algn="l"/>
              </a:tabLst>
            </a:pPr>
            <a:r>
              <a:rPr lang="en-US" sz="2000" dirty="0" smtClean="0"/>
              <a:t>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var</a:t>
            </a:r>
            <a:r>
              <a:rPr lang="en-US" sz="2000" dirty="0" smtClean="0"/>
              <a:t>  createOrderPopup:CreateOrderView = </a:t>
            </a:r>
            <a:r>
              <a:rPr lang="en-US" sz="2000" dirty="0" smtClean="0">
                <a:solidFill>
                  <a:srgbClr val="0070C0"/>
                </a:solidFill>
              </a:rPr>
              <a:t>new</a:t>
            </a:r>
            <a:r>
              <a:rPr lang="en-US" sz="2000" dirty="0" smtClean="0"/>
              <a:t> CreateOrderView() ;</a:t>
            </a:r>
          </a:p>
          <a:p>
            <a:pPr defTabSz="182880">
              <a:buNone/>
              <a:tabLst>
                <a:tab pos="182880" algn="l"/>
                <a:tab pos="365760" algn="l"/>
                <a:tab pos="548640" algn="l"/>
                <a:tab pos="731520" algn="l"/>
                <a:tab pos="914400" algn="l"/>
              </a:tabLst>
            </a:pPr>
            <a:r>
              <a:rPr lang="en-US" sz="2000" dirty="0" smtClean="0"/>
              <a:t>		</a:t>
            </a:r>
            <a:r>
              <a:rPr lang="en-US" sz="2000" dirty="0" smtClean="0">
                <a:solidFill>
                  <a:srgbClr val="0070C0"/>
                </a:solidFill>
              </a:rPr>
              <a:t>new</a:t>
            </a:r>
            <a:r>
              <a:rPr lang="en-US" sz="2000" dirty="0" smtClean="0"/>
              <a:t> SM_PopupComponentEvent(createOrderPopup,</a:t>
            </a:r>
            <a:r>
              <a:rPr lang="en-US" sz="2000" dirty="0" smtClean="0">
                <a:solidFill>
                  <a:srgbClr val="0070C0"/>
                </a:solidFill>
              </a:rPr>
              <a:t>true</a:t>
            </a:r>
            <a:r>
              <a:rPr lang="en-US" sz="2000" dirty="0" smtClean="0"/>
              <a:t>).dispatch()	</a:t>
            </a:r>
          </a:p>
          <a:p>
            <a:pPr defTabSz="182880">
              <a:buNone/>
              <a:tabLst>
                <a:tab pos="182880" algn="l"/>
                <a:tab pos="365760" algn="l"/>
                <a:tab pos="548640" algn="l"/>
                <a:tab pos="731520" algn="l"/>
                <a:tab pos="914400" algn="l"/>
              </a:tabLst>
            </a:pPr>
            <a:r>
              <a:rPr lang="en-US" sz="2000" dirty="0" smtClean="0"/>
              <a:t>	}			</a:t>
            </a:r>
          </a:p>
          <a:p>
            <a:pPr defTabSz="182880">
              <a:buNone/>
              <a:tabLst>
                <a:tab pos="182880" algn="l"/>
                <a:tab pos="365760" algn="l"/>
                <a:tab pos="548640" algn="l"/>
                <a:tab pos="731520" algn="l"/>
                <a:tab pos="914400" algn="l"/>
              </a:tabLst>
            </a:pPr>
            <a:r>
              <a:rPr lang="en-US" sz="2000" dirty="0" smtClean="0"/>
              <a:t>}</a:t>
            </a:r>
            <a:endParaRPr lang="en-US" sz="2000" dirty="0"/>
          </a:p>
        </p:txBody>
      </p:sp>
      <p:sp>
        <p:nvSpPr>
          <p:cNvPr id="11" name="Line Callout 2 (Accent Bar) 10"/>
          <p:cNvSpPr/>
          <p:nvPr/>
        </p:nvSpPr>
        <p:spPr>
          <a:xfrm>
            <a:off x="4114800" y="1981200"/>
            <a:ext cx="4800600" cy="381000"/>
          </a:xfrm>
          <a:prstGeom prst="accentCallout2">
            <a:avLst>
              <a:gd name="adj1" fmla="val 18750"/>
              <a:gd name="adj2" fmla="val -2113"/>
              <a:gd name="adj3" fmla="val 18750"/>
              <a:gd name="adj4" fmla="val -16667"/>
              <a:gd name="adj5" fmla="val 90459"/>
              <a:gd name="adj6" fmla="val -52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Dependency to </a:t>
            </a:r>
            <a:r>
              <a:rPr lang="en-US" dirty="0" err="1" smtClean="0"/>
              <a:t>orderModel</a:t>
            </a:r>
            <a:endParaRPr lang="en-US" dirty="0"/>
          </a:p>
        </p:txBody>
      </p:sp>
      <p:sp>
        <p:nvSpPr>
          <p:cNvPr id="12" name="Line Callout 2 (Accent Bar) 11"/>
          <p:cNvSpPr/>
          <p:nvPr/>
        </p:nvSpPr>
        <p:spPr>
          <a:xfrm>
            <a:off x="4114800" y="2667000"/>
            <a:ext cx="4800600" cy="381000"/>
          </a:xfrm>
          <a:prstGeom prst="accentCallout2">
            <a:avLst>
              <a:gd name="adj1" fmla="val 18750"/>
              <a:gd name="adj2" fmla="val -2113"/>
              <a:gd name="adj3" fmla="val 18750"/>
              <a:gd name="adj4" fmla="val -16667"/>
              <a:gd name="adj5" fmla="val 90459"/>
              <a:gd name="adj6" fmla="val -52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Private method, calling Alert.show</a:t>
            </a:r>
            <a:endParaRPr lang="en-US" dirty="0"/>
          </a:p>
        </p:txBody>
      </p:sp>
      <p:sp>
        <p:nvSpPr>
          <p:cNvPr id="14" name="Line Callout 3 (Border and Accent Bar) 13"/>
          <p:cNvSpPr/>
          <p:nvPr/>
        </p:nvSpPr>
        <p:spPr>
          <a:xfrm>
            <a:off x="4495800" y="5638800"/>
            <a:ext cx="4419600" cy="381000"/>
          </a:xfrm>
          <a:prstGeom prst="accentBorderCallout3">
            <a:avLst>
              <a:gd name="adj1" fmla="val 16301"/>
              <a:gd name="adj2" fmla="val -5735"/>
              <a:gd name="adj3" fmla="val 18750"/>
              <a:gd name="adj4" fmla="val -16667"/>
              <a:gd name="adj5" fmla="val -57143"/>
              <a:gd name="adj6" fmla="val -16667"/>
              <a:gd name="adj7" fmla="val -111118"/>
              <a:gd name="adj8" fmla="val 62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Cairngorm  2, static event dispatcher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descr="C:\Users\Drew\Documents\SquaredI\Presentations\ConceptImages\imgpress.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43400" y="2590800"/>
            <a:ext cx="4572000" cy="3762756"/>
          </a:xfrm>
          <a:prstGeom prst="rect">
            <a:avLst/>
          </a:prstGeom>
          <a:noFill/>
        </p:spPr>
      </p:pic>
      <p:sp>
        <p:nvSpPr>
          <p:cNvPr id="4" name="Title 3"/>
          <p:cNvSpPr>
            <a:spLocks noGrp="1"/>
          </p:cNvSpPr>
          <p:nvPr>
            <p:ph type="title"/>
          </p:nvPr>
        </p:nvSpPr>
        <p:spPr/>
        <p:txBody>
          <a:bodyPr/>
          <a:lstStyle/>
          <a:p>
            <a:r>
              <a:rPr lang="en-US" dirty="0" smtClean="0">
                <a:solidFill>
                  <a:schemeClr val="accent1"/>
                </a:solidFill>
              </a:rPr>
              <a:t>This presentation is NOT about</a:t>
            </a:r>
            <a:endParaRPr lang="en-US" dirty="0">
              <a:solidFill>
                <a:schemeClr val="accent1"/>
              </a:solidFill>
            </a:endParaRPr>
          </a:p>
        </p:txBody>
      </p:sp>
      <p:sp>
        <p:nvSpPr>
          <p:cNvPr id="5" name="Content Placeholder 4"/>
          <p:cNvSpPr>
            <a:spLocks noGrp="1"/>
          </p:cNvSpPr>
          <p:nvPr>
            <p:ph sz="quarter" idx="1"/>
          </p:nvPr>
        </p:nvSpPr>
        <p:spPr/>
        <p:txBody>
          <a:bodyPr/>
          <a:lstStyle/>
          <a:p>
            <a:r>
              <a:rPr lang="en-US" dirty="0" smtClean="0"/>
              <a:t>Theories</a:t>
            </a:r>
          </a:p>
          <a:p>
            <a:r>
              <a:rPr lang="en-US" dirty="0" smtClean="0"/>
              <a:t>Test Driven Development (TDD) guilt trips</a:t>
            </a:r>
          </a:p>
          <a:p>
            <a:r>
              <a:rPr lang="en-US" dirty="0" smtClean="0"/>
              <a:t>Yesterday’s feature addition</a:t>
            </a:r>
          </a:p>
          <a:p>
            <a:r>
              <a:rPr lang="en-US" dirty="0" smtClean="0"/>
              <a:t>Contrived, convoluted code  </a:t>
            </a:r>
          </a:p>
          <a:p>
            <a:endParaRPr lang="en-US" dirty="0"/>
          </a:p>
        </p:txBody>
      </p:sp>
      <p:pic>
        <p:nvPicPr>
          <p:cNvPr id="6" name="Picture 3" descr="C:\Users\Drew\Documents\SquaredI\Presentations\Refactoring Case Study\images\warning-stop-do-not-symbol.jpg"/>
          <p:cNvPicPr>
            <a:picLocks noChangeAspect="1" noChangeArrowheads="1"/>
          </p:cNvPicPr>
          <p:nvPr/>
        </p:nvPicPr>
        <p:blipFill>
          <a:blip r:embed="rId4" cstate="print">
            <a:clrChange>
              <a:clrFrom>
                <a:srgbClr val="FFFFFF"/>
              </a:clrFrom>
              <a:clrTo>
                <a:srgbClr val="FFFFFF">
                  <a:alpha val="0"/>
                </a:srgbClr>
              </a:clrTo>
            </a:clrChange>
          </a:blip>
          <a:srcRect l="16885" t="5677" r="16885" b="5677"/>
          <a:stretch>
            <a:fillRect/>
          </a:stretch>
        </p:blipFill>
        <p:spPr bwMode="auto">
          <a:xfrm>
            <a:off x="4324351" y="1009650"/>
            <a:ext cx="502338" cy="50482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25" y="2286000"/>
            <a:ext cx="4410075" cy="40957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81525" y="2286000"/>
            <a:ext cx="4391025" cy="409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idx="1"/>
          </p:nvPr>
        </p:nvSpPr>
        <p:spPr/>
        <p:txBody>
          <a:bodyPr/>
          <a:lstStyle/>
          <a:p>
            <a:r>
              <a:rPr lang="en-US" dirty="0" smtClean="0"/>
              <a:t>Ill-suited</a:t>
            </a:r>
            <a:endParaRPr lang="en-US" dirty="0"/>
          </a:p>
        </p:txBody>
      </p:sp>
      <p:sp>
        <p:nvSpPr>
          <p:cNvPr id="5" name="Text Placeholder 4"/>
          <p:cNvSpPr>
            <a:spLocks noGrp="1"/>
          </p:cNvSpPr>
          <p:nvPr>
            <p:ph type="body" sz="half" idx="3"/>
          </p:nvPr>
        </p:nvSpPr>
        <p:spPr>
          <a:effectLst/>
        </p:spPr>
        <p:txBody>
          <a:bodyPr/>
          <a:lstStyle/>
          <a:p>
            <a:r>
              <a:rPr lang="en-US" dirty="0" smtClean="0">
                <a:effectLst>
                  <a:outerShdw blurRad="50800" dist="38100" dir="2700000" algn="tl" rotWithShape="0">
                    <a:prstClr val="black">
                      <a:alpha val="40000"/>
                    </a:prstClr>
                  </a:outerShdw>
                </a:effectLst>
              </a:rPr>
              <a:t>Suitable</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sz="quarter" idx="2"/>
          </p:nvPr>
        </p:nvSpPr>
        <p:spPr/>
        <p:txBody>
          <a:bodyPr>
            <a:normAutofit lnSpcReduction="10000"/>
          </a:bodyPr>
          <a:lstStyle/>
          <a:p>
            <a:r>
              <a:rPr lang="en-US" dirty="0" err="1" smtClean="0"/>
              <a:t>OrderModel</a:t>
            </a:r>
            <a:r>
              <a:rPr lang="en-US" dirty="0" smtClean="0"/>
              <a:t> instance</a:t>
            </a:r>
          </a:p>
          <a:p>
            <a:pPr lvl="1"/>
            <a:r>
              <a:rPr lang="en-US" dirty="0" smtClean="0"/>
              <a:t>Many other dependencies</a:t>
            </a:r>
          </a:p>
          <a:p>
            <a:pPr lvl="1"/>
            <a:r>
              <a:rPr lang="en-US" dirty="0" smtClean="0"/>
              <a:t>Not part of the testing “unit”</a:t>
            </a:r>
          </a:p>
          <a:p>
            <a:pPr lvl="1"/>
            <a:endParaRPr lang="en-US" dirty="0" smtClean="0"/>
          </a:p>
          <a:p>
            <a:r>
              <a:rPr lang="en-US" dirty="0" smtClean="0"/>
              <a:t>Mocking</a:t>
            </a:r>
          </a:p>
          <a:p>
            <a:pPr lvl="1"/>
            <a:r>
              <a:rPr lang="en-US" dirty="0" smtClean="0"/>
              <a:t>Introducing an unfamiliar framework was not an appropriate option at the time</a:t>
            </a:r>
          </a:p>
        </p:txBody>
      </p:sp>
      <p:sp>
        <p:nvSpPr>
          <p:cNvPr id="6" name="Content Placeholder 5"/>
          <p:cNvSpPr>
            <a:spLocks noGrp="1"/>
          </p:cNvSpPr>
          <p:nvPr>
            <p:ph sz="quarter" idx="4"/>
          </p:nvPr>
        </p:nvSpPr>
        <p:spPr/>
        <p:txBody>
          <a:bodyPr>
            <a:normAutofit/>
          </a:bodyPr>
          <a:lstStyle/>
          <a:p>
            <a:r>
              <a:rPr lang="en-US" sz="2400" b="1" dirty="0" smtClean="0"/>
              <a:t>Extract &amp; Override</a:t>
            </a:r>
          </a:p>
          <a:p>
            <a:pPr lvl="1"/>
            <a:r>
              <a:rPr lang="en-US" sz="2000" dirty="0" smtClean="0"/>
              <a:t>Improves readability</a:t>
            </a:r>
          </a:p>
          <a:p>
            <a:pPr lvl="1"/>
            <a:r>
              <a:rPr lang="en-US" sz="2000" dirty="0" smtClean="0"/>
              <a:t>Enables dependency breaking within tests</a:t>
            </a:r>
          </a:p>
          <a:p>
            <a:pPr lvl="1"/>
            <a:r>
              <a:rPr lang="en-US" sz="2000" dirty="0" smtClean="0"/>
              <a:t>Immediately understandable</a:t>
            </a:r>
          </a:p>
          <a:p>
            <a:endParaRPr lang="en-US" sz="2400" dirty="0"/>
          </a:p>
        </p:txBody>
      </p:sp>
      <p:sp>
        <p:nvSpPr>
          <p:cNvPr id="2" name="Title 1"/>
          <p:cNvSpPr>
            <a:spLocks noGrp="1"/>
          </p:cNvSpPr>
          <p:nvPr>
            <p:ph type="title"/>
          </p:nvPr>
        </p:nvSpPr>
        <p:spPr/>
        <p:txBody>
          <a:bodyPr>
            <a:normAutofit/>
          </a:bodyPr>
          <a:lstStyle/>
          <a:p>
            <a:r>
              <a:rPr lang="en-US" dirty="0" smtClean="0"/>
              <a:t>Challenges: Dependency to OrderModel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fade">
                                      <p:cBhvr>
                                        <p:cTn id="3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uiExpand="1" build="p"/>
      <p:bldP spid="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t>Original</a:t>
            </a:r>
            <a:endParaRPr lang="en-US" dirty="0"/>
          </a:p>
        </p:txBody>
      </p:sp>
      <p:sp>
        <p:nvSpPr>
          <p:cNvPr id="7" name="Text Placeholder 6"/>
          <p:cNvSpPr>
            <a:spLocks noGrp="1"/>
          </p:cNvSpPr>
          <p:nvPr>
            <p:ph type="body" sz="half" idx="3"/>
          </p:nvPr>
        </p:nvSpPr>
        <p:spPr/>
        <p:txBody>
          <a:bodyPr/>
          <a:lstStyle/>
          <a:p>
            <a:r>
              <a:rPr lang="en-US" dirty="0" smtClean="0"/>
              <a:t>Extracted Method</a:t>
            </a:r>
            <a:endParaRPr lang="en-US" dirty="0"/>
          </a:p>
        </p:txBody>
      </p:sp>
      <p:sp>
        <p:nvSpPr>
          <p:cNvPr id="4" name="Content Placeholder 3"/>
          <p:cNvSpPr>
            <a:spLocks noGrp="1"/>
          </p:cNvSpPr>
          <p:nvPr>
            <p:ph sz="quarter" idx="2"/>
          </p:nvPr>
        </p:nvSpPr>
        <p:spPr/>
        <p:txBody>
          <a:bodyPr>
            <a:normAutofit/>
          </a:bodyPr>
          <a:lstStyle/>
          <a:p>
            <a:pPr>
              <a:buNone/>
            </a:pPr>
            <a:r>
              <a:rPr lang="en-US" sz="1900" dirty="0" smtClean="0">
                <a:solidFill>
                  <a:srgbClr val="0070C0"/>
                </a:solidFill>
              </a:rPr>
              <a:t>if</a:t>
            </a:r>
            <a:r>
              <a:rPr lang="en-US" sz="1900" dirty="0" smtClean="0"/>
              <a:t> (orderModel.inMSOState)</a:t>
            </a:r>
          </a:p>
          <a:p>
            <a:pPr>
              <a:buNone/>
            </a:pPr>
            <a:r>
              <a:rPr lang="en-US" sz="1900" dirty="0" smtClean="0"/>
              <a:t>…</a:t>
            </a:r>
            <a:endParaRPr lang="en-US" sz="1900" dirty="0"/>
          </a:p>
        </p:txBody>
      </p:sp>
      <p:sp>
        <p:nvSpPr>
          <p:cNvPr id="5" name="Content Placeholder 4"/>
          <p:cNvSpPr>
            <a:spLocks noGrp="1"/>
          </p:cNvSpPr>
          <p:nvPr>
            <p:ph sz="quarter" idx="4"/>
          </p:nvPr>
        </p:nvSpPr>
        <p:spPr>
          <a:xfrm>
            <a:off x="4591050" y="2471383"/>
            <a:ext cx="4552949" cy="3822192"/>
          </a:xfrm>
        </p:spPr>
        <p:txBody>
          <a:bodyPr>
            <a:normAutofit/>
          </a:bodyPr>
          <a:lstStyle/>
          <a:p>
            <a:pPr>
              <a:buNone/>
            </a:pPr>
            <a:r>
              <a:rPr lang="en-US" sz="1900" dirty="0" smtClean="0">
                <a:solidFill>
                  <a:srgbClr val="0070C0"/>
                </a:solidFill>
              </a:rPr>
              <a:t>if</a:t>
            </a:r>
            <a:r>
              <a:rPr lang="en-US" sz="1900" dirty="0" smtClean="0"/>
              <a:t> (modifyingSubmittedOrder())</a:t>
            </a:r>
          </a:p>
          <a:p>
            <a:pPr>
              <a:buNone/>
            </a:pPr>
            <a:r>
              <a:rPr lang="en-US" sz="1900" dirty="0" smtClean="0"/>
              <a:t>…</a:t>
            </a:r>
          </a:p>
          <a:p>
            <a:pPr>
              <a:buNone/>
            </a:pPr>
            <a:endParaRPr lang="en-US" sz="1900" dirty="0" smtClean="0"/>
          </a:p>
          <a:p>
            <a:pPr>
              <a:buNone/>
            </a:pPr>
            <a:r>
              <a:rPr lang="en-US" sz="1900" dirty="0" smtClean="0">
                <a:solidFill>
                  <a:srgbClr val="0070C0"/>
                </a:solidFill>
              </a:rPr>
              <a:t>protected </a:t>
            </a:r>
            <a:r>
              <a:rPr lang="en-US" sz="1900" dirty="0" smtClean="0"/>
              <a:t>function </a:t>
            </a:r>
            <a:r>
              <a:rPr lang="en-US" sz="1900" dirty="0" err="1" smtClean="0"/>
              <a:t>modifyingSubmittedOrder</a:t>
            </a:r>
            <a:r>
              <a:rPr lang="en-US" sz="1900" dirty="0" smtClean="0"/>
              <a:t>():</a:t>
            </a:r>
            <a:r>
              <a:rPr lang="en-US" sz="1900" dirty="0" smtClean="0">
                <a:solidFill>
                  <a:srgbClr val="0070C0"/>
                </a:solidFill>
              </a:rPr>
              <a:t>Boolean</a:t>
            </a:r>
            <a:endParaRPr lang="en-US" sz="1900" dirty="0" smtClean="0">
              <a:solidFill>
                <a:srgbClr val="0070C0"/>
              </a:solidFill>
            </a:endParaRPr>
          </a:p>
          <a:p>
            <a:pPr>
              <a:buNone/>
            </a:pPr>
            <a:r>
              <a:rPr lang="en-US" sz="1900" dirty="0" smtClean="0"/>
              <a:t>{</a:t>
            </a:r>
          </a:p>
          <a:p>
            <a:pPr>
              <a:buNone/>
            </a:pPr>
            <a:r>
              <a:rPr lang="en-US" sz="1900" dirty="0" smtClean="0"/>
              <a:t>     </a:t>
            </a:r>
            <a:r>
              <a:rPr lang="en-US" sz="1900" dirty="0" smtClean="0">
                <a:solidFill>
                  <a:srgbClr val="0070C0"/>
                </a:solidFill>
              </a:rPr>
              <a:t>return</a:t>
            </a:r>
            <a:r>
              <a:rPr lang="en-US" sz="1900" dirty="0" smtClean="0"/>
              <a:t> orderModel.inMSOState</a:t>
            </a:r>
          </a:p>
          <a:p>
            <a:pPr>
              <a:buNone/>
            </a:pPr>
            <a:r>
              <a:rPr lang="en-US" sz="1900" dirty="0" smtClean="0"/>
              <a:t>}</a:t>
            </a:r>
            <a:endParaRPr lang="en-US" sz="1900" dirty="0"/>
          </a:p>
        </p:txBody>
      </p:sp>
      <p:sp>
        <p:nvSpPr>
          <p:cNvPr id="2" name="Title 1"/>
          <p:cNvSpPr>
            <a:spLocks noGrp="1"/>
          </p:cNvSpPr>
          <p:nvPr>
            <p:ph type="title"/>
          </p:nvPr>
        </p:nvSpPr>
        <p:spPr/>
        <p:txBody>
          <a:bodyPr>
            <a:normAutofit/>
          </a:bodyPr>
          <a:lstStyle/>
          <a:p>
            <a:r>
              <a:rPr lang="en-US" dirty="0" smtClean="0"/>
              <a:t>Extract Method</a:t>
            </a:r>
            <a:endParaRPr lang="en-US" dirty="0"/>
          </a:p>
        </p:txBody>
      </p:sp>
      <p:sp>
        <p:nvSpPr>
          <p:cNvPr id="9" name="Rectangle 8"/>
          <p:cNvSpPr/>
          <p:nvPr/>
        </p:nvSpPr>
        <p:spPr>
          <a:xfrm>
            <a:off x="152400" y="5791200"/>
            <a:ext cx="8839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2400" y="6019800"/>
            <a:ext cx="8839200" cy="461665"/>
          </a:xfrm>
          <a:prstGeom prst="rect">
            <a:avLst/>
          </a:prstGeom>
          <a:noFill/>
        </p:spPr>
        <p:txBody>
          <a:bodyPr wrap="square" rtlCol="0">
            <a:spAutoFit/>
          </a:bodyPr>
          <a:lstStyle/>
          <a:p>
            <a:pPr algn="ctr"/>
            <a:r>
              <a:rPr lang="en-US" sz="2400" b="1" dirty="0" smtClean="0">
                <a:solidFill>
                  <a:schemeClr val="bg1"/>
                </a:solidFill>
              </a:rPr>
              <a:t>Potential for dependency elimination in subclass</a:t>
            </a:r>
            <a:endParaRPr lang="en-US" sz="2400" b="1" dirty="0">
              <a:solidFill>
                <a:schemeClr val="bg1"/>
              </a:solidFill>
            </a:endParaRPr>
          </a:p>
        </p:txBody>
      </p:sp>
      <p:pic>
        <p:nvPicPr>
          <p:cNvPr id="11" name="Picture 2" descr="C:\Users\Drew\Documents\SquaredI\Presentations\Refactoring Case Study\images\glass_numbers.png"/>
          <p:cNvPicPr>
            <a:picLocks noChangeAspect="1" noChangeArrowheads="1"/>
          </p:cNvPicPr>
          <p:nvPr/>
        </p:nvPicPr>
        <p:blipFill>
          <a:blip r:embed="rId2" cstate="print">
            <a:clrChange>
              <a:clrFrom>
                <a:srgbClr val="FFFFFF"/>
              </a:clrFrom>
              <a:clrTo>
                <a:srgbClr val="FFFFFF">
                  <a:alpha val="0"/>
                </a:srgbClr>
              </a:clrTo>
            </a:clrChange>
          </a:blip>
          <a:srcRect l="50217" t="17434" r="40267" b="21382"/>
          <a:stretch>
            <a:fillRect/>
          </a:stretch>
        </p:blipFill>
        <p:spPr bwMode="auto">
          <a:xfrm>
            <a:off x="4333875" y="1000125"/>
            <a:ext cx="495300" cy="52048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62550" y="1533525"/>
            <a:ext cx="3819524" cy="3809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1925" y="3009899"/>
            <a:ext cx="8810625" cy="1495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a:bodyPr>
          <a:lstStyle/>
          <a:p>
            <a:r>
              <a:rPr lang="en-US" dirty="0" smtClean="0"/>
              <a:t>Subclass: </a:t>
            </a:r>
            <a:r>
              <a:rPr lang="en-US" dirty="0" err="1" smtClean="0"/>
              <a:t>OrderPresentationModelTester</a:t>
            </a:r>
            <a:endParaRPr lang="en-US" dirty="0"/>
          </a:p>
        </p:txBody>
      </p:sp>
      <p:pic>
        <p:nvPicPr>
          <p:cNvPr id="4" name="Picture 2" descr="C:\Users\Drew\Documents\SquaredI\Presentations\Refactoring Case Study\images\glass_numbers.png"/>
          <p:cNvPicPr>
            <a:picLocks noChangeAspect="1" noChangeArrowheads="1"/>
          </p:cNvPicPr>
          <p:nvPr/>
        </p:nvPicPr>
        <p:blipFill>
          <a:blip r:embed="rId2" cstate="print">
            <a:clrChange>
              <a:clrFrom>
                <a:srgbClr val="FFFFFF"/>
              </a:clrFrom>
              <a:clrTo>
                <a:srgbClr val="FFFFFF">
                  <a:alpha val="0"/>
                </a:srgbClr>
              </a:clrTo>
            </a:clrChange>
          </a:blip>
          <a:srcRect l="50217" t="17434" r="40267" b="21382"/>
          <a:stretch>
            <a:fillRect/>
          </a:stretch>
        </p:blipFill>
        <p:spPr bwMode="auto">
          <a:xfrm>
            <a:off x="4333875" y="1000125"/>
            <a:ext cx="495300" cy="520485"/>
          </a:xfrm>
          <a:prstGeom prst="rect">
            <a:avLst/>
          </a:prstGeom>
          <a:noFill/>
        </p:spPr>
      </p:pic>
      <p:sp>
        <p:nvSpPr>
          <p:cNvPr id="8" name="Content Placeholder 7"/>
          <p:cNvSpPr>
            <a:spLocks noGrp="1"/>
          </p:cNvSpPr>
          <p:nvPr>
            <p:ph sz="quarter" idx="1"/>
          </p:nvPr>
        </p:nvSpPr>
        <p:spPr>
          <a:xfrm>
            <a:off x="152400" y="1527048"/>
            <a:ext cx="8991600" cy="4572000"/>
          </a:xfrm>
        </p:spPr>
        <p:txBody>
          <a:bodyPr>
            <a:normAutofit/>
          </a:bodyPr>
          <a:lstStyle/>
          <a:p>
            <a:pPr>
              <a:buNone/>
            </a:pPr>
            <a:r>
              <a:rPr lang="en-US" sz="2000" dirty="0" smtClean="0">
                <a:solidFill>
                  <a:srgbClr val="0070C0"/>
                </a:solidFill>
              </a:rPr>
              <a:t>public class </a:t>
            </a:r>
            <a:r>
              <a:rPr lang="en-US" sz="2000" dirty="0" smtClean="0"/>
              <a:t>OrderPresentationModelTester </a:t>
            </a:r>
            <a:r>
              <a:rPr lang="en-US" sz="2000" dirty="0" smtClean="0">
                <a:solidFill>
                  <a:srgbClr val="0070C0"/>
                </a:solidFill>
              </a:rPr>
              <a:t>extends</a:t>
            </a:r>
            <a:r>
              <a:rPr lang="en-US" sz="2000" dirty="0" smtClean="0"/>
              <a:t> OrderPresentationModel</a:t>
            </a:r>
          </a:p>
          <a:p>
            <a:pPr>
              <a:buNone/>
            </a:pPr>
            <a:r>
              <a:rPr lang="en-US" sz="2000" dirty="0" smtClean="0"/>
              <a:t>{</a:t>
            </a:r>
          </a:p>
          <a:p>
            <a:pPr>
              <a:buNone/>
            </a:pPr>
            <a:r>
              <a:rPr lang="en-US" sz="2000" dirty="0" smtClean="0"/>
              <a:t>	</a:t>
            </a:r>
            <a:r>
              <a:rPr lang="en-US" sz="2000" dirty="0" smtClean="0">
                <a:solidFill>
                  <a:srgbClr val="0070C0"/>
                </a:solidFill>
              </a:rPr>
              <a:t>public var </a:t>
            </a:r>
            <a:r>
              <a:rPr lang="en-US" sz="2000" dirty="0" smtClean="0"/>
              <a:t>isModifiyingSubmittedOrder:</a:t>
            </a:r>
            <a:r>
              <a:rPr lang="en-US" sz="2000" dirty="0" smtClean="0">
                <a:solidFill>
                  <a:srgbClr val="0070C0"/>
                </a:solidFill>
              </a:rPr>
              <a:t>Boolean</a:t>
            </a:r>
            <a:r>
              <a:rPr lang="en-US" sz="2000" dirty="0" smtClean="0"/>
              <a:t> = </a:t>
            </a:r>
            <a:r>
              <a:rPr lang="en-US" sz="2000" dirty="0" smtClean="0">
                <a:solidFill>
                  <a:srgbClr val="0070C0"/>
                </a:solidFill>
              </a:rPr>
              <a:t>false</a:t>
            </a:r>
            <a:r>
              <a:rPr lang="en-US" sz="2000" dirty="0" smtClean="0"/>
              <a:t>;</a:t>
            </a:r>
          </a:p>
          <a:p>
            <a:pPr>
              <a:buNone/>
            </a:pPr>
            <a:r>
              <a:rPr lang="en-US" sz="2000" dirty="0" smtClean="0"/>
              <a:t>	</a:t>
            </a:r>
          </a:p>
          <a:p>
            <a:pPr>
              <a:buNone/>
            </a:pPr>
            <a:r>
              <a:rPr lang="en-US" sz="2000" dirty="0" smtClean="0"/>
              <a:t>	</a:t>
            </a:r>
            <a:r>
              <a:rPr lang="en-US" sz="2000" dirty="0" smtClean="0">
                <a:solidFill>
                  <a:srgbClr val="0070C0"/>
                </a:solidFill>
              </a:rPr>
              <a:t>override protected function </a:t>
            </a:r>
            <a:r>
              <a:rPr lang="en-US" sz="2000" dirty="0" smtClean="0"/>
              <a:t>modifyingSubmittedOrder():</a:t>
            </a:r>
            <a:r>
              <a:rPr lang="en-US" sz="2000" dirty="0" smtClean="0">
                <a:solidFill>
                  <a:srgbClr val="0070C0"/>
                </a:solidFill>
              </a:rPr>
              <a:t>Boolean</a:t>
            </a:r>
          </a:p>
          <a:p>
            <a:pPr>
              <a:buNone/>
            </a:pPr>
            <a:r>
              <a:rPr lang="en-US" sz="2000" dirty="0" smtClean="0"/>
              <a:t>	{</a:t>
            </a:r>
          </a:p>
          <a:p>
            <a:pPr>
              <a:buNone/>
            </a:pPr>
            <a:r>
              <a:rPr lang="en-US" sz="2000" dirty="0" smtClean="0"/>
              <a:t>		</a:t>
            </a:r>
            <a:r>
              <a:rPr lang="en-US" sz="2000" dirty="0" smtClean="0">
                <a:solidFill>
                  <a:srgbClr val="0070C0"/>
                </a:solidFill>
              </a:rPr>
              <a:t>return</a:t>
            </a:r>
            <a:r>
              <a:rPr lang="en-US" sz="2000" dirty="0" smtClean="0"/>
              <a:t> isModifiyingSubmittedOrder;</a:t>
            </a:r>
          </a:p>
          <a:p>
            <a:pPr>
              <a:buNone/>
            </a:pPr>
            <a:r>
              <a:rPr lang="en-US" sz="2000" dirty="0" smtClean="0"/>
              <a:t>	}</a:t>
            </a:r>
          </a:p>
          <a:p>
            <a:pPr>
              <a:buNone/>
            </a:pPr>
            <a:r>
              <a:rPr lang="en-US" sz="2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25" y="4829175"/>
            <a:ext cx="8810625" cy="91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1925" y="3619500"/>
            <a:ext cx="8810625" cy="6953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OrderPresentationModelTest</a:t>
            </a:r>
            <a:endParaRPr lang="en-US" dirty="0"/>
          </a:p>
        </p:txBody>
      </p:sp>
      <p:sp>
        <p:nvSpPr>
          <p:cNvPr id="3" name="Content Placeholder 2"/>
          <p:cNvSpPr>
            <a:spLocks noGrp="1"/>
          </p:cNvSpPr>
          <p:nvPr>
            <p:ph sz="quarter" idx="1"/>
          </p:nvPr>
        </p:nvSpPr>
        <p:spPr>
          <a:xfrm>
            <a:off x="301752" y="1527048"/>
            <a:ext cx="8689848" cy="4572000"/>
          </a:xfrm>
        </p:spPr>
        <p:txBody>
          <a:bodyPr>
            <a:noAutofit/>
          </a:bodyPr>
          <a:lstStyle/>
          <a:p>
            <a:pPr>
              <a:buNone/>
            </a:pPr>
            <a:r>
              <a:rPr lang="en-US" sz="2400" dirty="0" smtClean="0"/>
              <a:t>[Test]</a:t>
            </a:r>
          </a:p>
          <a:p>
            <a:pPr>
              <a:buNone/>
            </a:pPr>
            <a:r>
              <a:rPr lang="en-US" sz="2400" dirty="0" smtClean="0">
                <a:solidFill>
                  <a:srgbClr val="0070C0"/>
                </a:solidFill>
              </a:rPr>
              <a:t>public function </a:t>
            </a:r>
            <a:r>
              <a:rPr lang="en-US" sz="2400" dirty="0" smtClean="0"/>
              <a:t>openCreateNewOrderPopup_NotMSO_PopupEventWCreateOrderView():</a:t>
            </a:r>
            <a:r>
              <a:rPr lang="en-US" sz="2400" dirty="0" smtClean="0">
                <a:solidFill>
                  <a:srgbClr val="0070C0"/>
                </a:solidFill>
              </a:rPr>
              <a:t>void</a:t>
            </a:r>
          </a:p>
          <a:p>
            <a:pPr>
              <a:buNone/>
            </a:pPr>
            <a:r>
              <a:rPr lang="en-US" sz="2400" dirty="0" smtClean="0"/>
              <a:t>{</a:t>
            </a:r>
          </a:p>
          <a:p>
            <a:pPr>
              <a:buNone/>
            </a:pPr>
            <a:r>
              <a:rPr lang="en-US" sz="2400" dirty="0" smtClean="0"/>
              <a:t>	</a:t>
            </a:r>
            <a:r>
              <a:rPr lang="en-US" sz="2400" dirty="0" smtClean="0">
                <a:solidFill>
                  <a:srgbClr val="0070C0"/>
                </a:solidFill>
              </a:rPr>
              <a:t>var </a:t>
            </a:r>
            <a:r>
              <a:rPr lang="en-US" sz="2400" dirty="0" smtClean="0"/>
              <a:t>orderPresentationModel:OrderPresentationModel = 				</a:t>
            </a:r>
            <a:r>
              <a:rPr lang="en-US" sz="2400" dirty="0" smtClean="0">
                <a:solidFill>
                  <a:srgbClr val="0070C0"/>
                </a:solidFill>
              </a:rPr>
              <a:t>new</a:t>
            </a:r>
            <a:r>
              <a:rPr lang="en-US" sz="2400" dirty="0" smtClean="0"/>
              <a:t> OrderPresentationModelTester();</a:t>
            </a:r>
          </a:p>
          <a:p>
            <a:pPr>
              <a:buNone/>
            </a:pPr>
            <a:r>
              <a:rPr lang="en-US" sz="2400" dirty="0" smtClean="0"/>
              <a:t>	</a:t>
            </a:r>
          </a:p>
          <a:p>
            <a:pPr>
              <a:buNone/>
            </a:pPr>
            <a:r>
              <a:rPr lang="en-US" sz="2400" dirty="0" smtClean="0"/>
              <a:t>	orderPresentationModel.openCreateNewOrderPopUp();	</a:t>
            </a:r>
          </a:p>
          <a:p>
            <a:pPr>
              <a:buNone/>
            </a:pPr>
            <a:r>
              <a:rPr lang="en-US" sz="2400" dirty="0" smtClean="0"/>
              <a:t>	fail(“The test compiles and fails… tests are working”);</a:t>
            </a:r>
          </a:p>
          <a:p>
            <a:pPr>
              <a:buNone/>
            </a:pPr>
            <a:r>
              <a:rPr lang="en-US" sz="2400" dirty="0" smtClean="0"/>
              <a:t>}</a:t>
            </a:r>
          </a:p>
          <a:p>
            <a:pPr>
              <a:buNone/>
            </a:pPr>
            <a:endParaRPr lang="en-US" sz="2400" dirty="0" smtClean="0"/>
          </a:p>
          <a:p>
            <a:pPr>
              <a:buNone/>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Fails – This is good</a:t>
            </a:r>
            <a:endParaRPr lang="en-US" dirty="0"/>
          </a:p>
        </p:txBody>
      </p:sp>
      <p:pic>
        <p:nvPicPr>
          <p:cNvPr id="4" name="Picture 2" descr="C:\Users\Drew\Documents\SquaredI\Presentations\Refactoring Case Study\images\pass_fail1.jpg"/>
          <p:cNvPicPr>
            <a:picLocks noChangeAspect="1" noChangeArrowheads="1"/>
          </p:cNvPicPr>
          <p:nvPr/>
        </p:nvPicPr>
        <p:blipFill>
          <a:blip r:embed="rId2" cstate="print"/>
          <a:srcRect/>
          <a:stretch>
            <a:fillRect/>
          </a:stretch>
        </p:blipFill>
        <p:spPr bwMode="auto">
          <a:xfrm>
            <a:off x="1828800" y="1600200"/>
            <a:ext cx="5393933" cy="4800600"/>
          </a:xfrm>
          <a:prstGeom prst="rect">
            <a:avLst/>
          </a:prstGeom>
          <a:noFill/>
        </p:spPr>
      </p:pic>
      <p:pic>
        <p:nvPicPr>
          <p:cNvPr id="5" name="Picture 2" descr="C:\Users\Drew\Documents\SquaredI\Presentations\Refactoring Case Study\images\pass_fail1.jpg"/>
          <p:cNvPicPr>
            <a:picLocks noChangeAspect="1" noChangeArrowheads="1"/>
          </p:cNvPicPr>
          <p:nvPr/>
        </p:nvPicPr>
        <p:blipFill>
          <a:blip r:embed="rId2" cstate="print"/>
          <a:srcRect l="57921" t="46032" r="26540" b="19048"/>
          <a:stretch>
            <a:fillRect/>
          </a:stretch>
        </p:blipFill>
        <p:spPr bwMode="auto">
          <a:xfrm>
            <a:off x="4953000" y="2209800"/>
            <a:ext cx="838200" cy="1676400"/>
          </a:xfrm>
          <a:prstGeom prst="rect">
            <a:avLst/>
          </a:prstGeom>
          <a:noFill/>
        </p:spPr>
      </p:pic>
      <p:pic>
        <p:nvPicPr>
          <p:cNvPr id="6" name="Picture 2" descr="C:\Users\Drew\Documents\SquaredI\Presentations\Refactoring Case Study\images\pass_fail1.jpg"/>
          <p:cNvPicPr>
            <a:picLocks noChangeAspect="1" noChangeArrowheads="1"/>
          </p:cNvPicPr>
          <p:nvPr/>
        </p:nvPicPr>
        <p:blipFill>
          <a:blip r:embed="rId2" cstate="print"/>
          <a:srcRect l="57921" t="17460" r="25127" b="60318"/>
          <a:stretch>
            <a:fillRect/>
          </a:stretch>
        </p:blipFill>
        <p:spPr bwMode="auto">
          <a:xfrm>
            <a:off x="4953000" y="4038600"/>
            <a:ext cx="914400" cy="10668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533900"/>
            <a:ext cx="8810625" cy="2857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What are we testing again? </a:t>
            </a:r>
            <a:endParaRPr lang="en-US" dirty="0"/>
          </a:p>
        </p:txBody>
      </p:sp>
      <p:sp>
        <p:nvSpPr>
          <p:cNvPr id="3" name="Content Placeholder 2"/>
          <p:cNvSpPr>
            <a:spLocks noGrp="1"/>
          </p:cNvSpPr>
          <p:nvPr>
            <p:ph sz="quarter" idx="1"/>
          </p:nvPr>
        </p:nvSpPr>
        <p:spPr/>
        <p:txBody>
          <a:bodyPr>
            <a:normAutofit/>
          </a:bodyPr>
          <a:lstStyle/>
          <a:p>
            <a:pPr lvl="0" defTabSz="182880">
              <a:buNone/>
              <a:tabLst>
                <a:tab pos="182880" algn="l"/>
                <a:tab pos="365760" algn="l"/>
                <a:tab pos="548640" algn="l"/>
                <a:tab pos="731520" algn="l"/>
                <a:tab pos="914400" algn="l"/>
              </a:tabLst>
              <a:defRPr/>
            </a:pPr>
            <a:r>
              <a:rPr lang="en-US" sz="1800" dirty="0" smtClean="0"/>
              <a:t>public </a:t>
            </a:r>
            <a:r>
              <a:rPr lang="en-US" sz="1800" dirty="0" smtClean="0">
                <a:solidFill>
                  <a:srgbClr val="0070C0"/>
                </a:solidFill>
              </a:rPr>
              <a:t>function</a:t>
            </a:r>
            <a:r>
              <a:rPr lang="en-US" sz="1800" dirty="0" smtClean="0"/>
              <a:t> openCreateNewOrderPopUp():</a:t>
            </a:r>
            <a:r>
              <a:rPr lang="en-US" sz="1800" dirty="0" smtClean="0">
                <a:solidFill>
                  <a:srgbClr val="0070C0"/>
                </a:solidFill>
              </a:rPr>
              <a:t>void</a:t>
            </a:r>
          </a:p>
          <a:p>
            <a:pPr lvl="0" defTabSz="182880">
              <a:buNone/>
              <a:tabLst>
                <a:tab pos="182880" algn="l"/>
                <a:tab pos="365760" algn="l"/>
                <a:tab pos="548640" algn="l"/>
                <a:tab pos="731520" algn="l"/>
                <a:tab pos="914400" algn="l"/>
              </a:tabLst>
              <a:defRPr/>
            </a:pPr>
            <a:r>
              <a:rPr lang="en-US" sz="1800" dirty="0" smtClean="0"/>
              <a:t>{</a:t>
            </a:r>
          </a:p>
          <a:p>
            <a:pPr lvl="0" defTabSz="182880">
              <a:buNone/>
              <a:tabLst>
                <a:tab pos="182880" algn="l"/>
                <a:tab pos="365760" algn="l"/>
                <a:tab pos="548640" algn="l"/>
                <a:tab pos="731520" algn="l"/>
                <a:tab pos="914400" algn="l"/>
              </a:tabLst>
              <a:defRPr/>
            </a:pPr>
            <a:r>
              <a:rPr lang="en-US" sz="1800" dirty="0" smtClean="0"/>
              <a:t>	</a:t>
            </a:r>
            <a:r>
              <a:rPr lang="en-US" sz="1800" dirty="0" smtClean="0">
                <a:solidFill>
                  <a:srgbClr val="0070C0"/>
                </a:solidFill>
              </a:rPr>
              <a:t>if</a:t>
            </a:r>
            <a:r>
              <a:rPr lang="en-US" sz="1800" dirty="0" smtClean="0"/>
              <a:t> (modifyingSubmittedOrder())</a:t>
            </a:r>
          </a:p>
          <a:p>
            <a:pPr lvl="0" defTabSz="182880">
              <a:buNone/>
              <a:tabLst>
                <a:tab pos="182880" algn="l"/>
                <a:tab pos="365760" algn="l"/>
                <a:tab pos="548640" algn="l"/>
                <a:tab pos="731520" algn="l"/>
                <a:tab pos="914400" algn="l"/>
              </a:tabLst>
              <a:defRPr/>
            </a:pPr>
            <a:r>
              <a:rPr lang="en-US" sz="1800" dirty="0" smtClean="0"/>
              <a:t>	{</a:t>
            </a:r>
          </a:p>
          <a:p>
            <a:pPr lvl="0" defTabSz="182880">
              <a:buNone/>
              <a:tabLst>
                <a:tab pos="182880" algn="l"/>
                <a:tab pos="365760" algn="l"/>
                <a:tab pos="548640" algn="l"/>
                <a:tab pos="731520" algn="l"/>
                <a:tab pos="914400" algn="l"/>
              </a:tabLst>
              <a:defRPr/>
            </a:pPr>
            <a:r>
              <a:rPr lang="en-US" sz="1800" dirty="0" smtClean="0"/>
              <a:t>	alertMSOToUser(RequestTypesBeforeSwitchingMSO.CREATE_NEW_ORDER)</a:t>
            </a:r>
          </a:p>
          <a:p>
            <a:pPr lvl="0" defTabSz="182880">
              <a:buNone/>
              <a:tabLst>
                <a:tab pos="182880" algn="l"/>
                <a:tab pos="365760" algn="l"/>
                <a:tab pos="548640" algn="l"/>
                <a:tab pos="731520" algn="l"/>
                <a:tab pos="914400" algn="l"/>
              </a:tabLst>
              <a:defRPr/>
            </a:pPr>
            <a:r>
              <a:rPr lang="en-US" sz="1800" dirty="0" smtClean="0"/>
              <a:t>	}</a:t>
            </a:r>
          </a:p>
          <a:p>
            <a:pPr lvl="0" defTabSz="182880">
              <a:buNone/>
              <a:tabLst>
                <a:tab pos="182880" algn="l"/>
                <a:tab pos="365760" algn="l"/>
                <a:tab pos="548640" algn="l"/>
                <a:tab pos="731520" algn="l"/>
                <a:tab pos="914400" algn="l"/>
              </a:tabLst>
              <a:defRPr/>
            </a:pPr>
            <a:r>
              <a:rPr lang="en-US" sz="1800" dirty="0" smtClean="0"/>
              <a:t>	</a:t>
            </a:r>
            <a:r>
              <a:rPr lang="en-US" sz="1800" dirty="0" smtClean="0">
                <a:solidFill>
                  <a:srgbClr val="0070C0"/>
                </a:solidFill>
              </a:rPr>
              <a:t>else</a:t>
            </a:r>
          </a:p>
          <a:p>
            <a:pPr lvl="0" defTabSz="182880">
              <a:buNone/>
              <a:tabLst>
                <a:tab pos="182880" algn="l"/>
                <a:tab pos="365760" algn="l"/>
                <a:tab pos="548640" algn="l"/>
                <a:tab pos="731520" algn="l"/>
                <a:tab pos="914400" algn="l"/>
              </a:tabLst>
              <a:defRPr/>
            </a:pPr>
            <a:r>
              <a:rPr lang="en-US" sz="1800" dirty="0" smtClean="0"/>
              <a:t>	{</a:t>
            </a:r>
          </a:p>
          <a:p>
            <a:pPr lvl="0" defTabSz="182880">
              <a:buNone/>
              <a:tabLst>
                <a:tab pos="182880" algn="l"/>
                <a:tab pos="365760" algn="l"/>
                <a:tab pos="548640" algn="l"/>
                <a:tab pos="731520" algn="l"/>
                <a:tab pos="914400" algn="l"/>
              </a:tabLst>
              <a:defRPr/>
            </a:pPr>
            <a:r>
              <a:rPr lang="en-US" sz="1800" dirty="0" smtClean="0"/>
              <a:t>		</a:t>
            </a:r>
            <a:r>
              <a:rPr lang="en-US" sz="1800" dirty="0" smtClean="0">
                <a:solidFill>
                  <a:srgbClr val="0070C0"/>
                </a:solidFill>
              </a:rPr>
              <a:t>var</a:t>
            </a:r>
            <a:r>
              <a:rPr lang="en-US" sz="1800" dirty="0" smtClean="0"/>
              <a:t>  createOrderPopup:CreateOrderView = </a:t>
            </a:r>
            <a:r>
              <a:rPr lang="en-US" sz="1800" dirty="0" smtClean="0">
                <a:solidFill>
                  <a:srgbClr val="0070C0"/>
                </a:solidFill>
              </a:rPr>
              <a:t>new</a:t>
            </a:r>
            <a:r>
              <a:rPr lang="en-US" sz="1800" dirty="0" smtClean="0"/>
              <a:t> CreateOrderView() ;</a:t>
            </a:r>
          </a:p>
          <a:p>
            <a:pPr lvl="0" defTabSz="182880">
              <a:buNone/>
              <a:tabLst>
                <a:tab pos="182880" algn="l"/>
                <a:tab pos="365760" algn="l"/>
                <a:tab pos="548640" algn="l"/>
                <a:tab pos="731520" algn="l"/>
                <a:tab pos="914400" algn="l"/>
              </a:tabLst>
              <a:defRPr/>
            </a:pPr>
            <a:r>
              <a:rPr lang="en-US" sz="1800" dirty="0" smtClean="0"/>
              <a:t>		</a:t>
            </a:r>
            <a:r>
              <a:rPr lang="en-US" sz="1800" dirty="0" smtClean="0">
                <a:solidFill>
                  <a:srgbClr val="0070C0"/>
                </a:solidFill>
              </a:rPr>
              <a:t>new</a:t>
            </a:r>
            <a:r>
              <a:rPr lang="en-US" sz="1800" dirty="0" smtClean="0"/>
              <a:t> SM_PopupComponentEvent(createOrderPopup,</a:t>
            </a:r>
            <a:r>
              <a:rPr lang="en-US" sz="1800" dirty="0" smtClean="0">
                <a:solidFill>
                  <a:srgbClr val="0070C0"/>
                </a:solidFill>
              </a:rPr>
              <a:t>true</a:t>
            </a:r>
            <a:r>
              <a:rPr lang="en-US" sz="1800" dirty="0" smtClean="0"/>
              <a:t>).dispatch()	</a:t>
            </a:r>
          </a:p>
          <a:p>
            <a:pPr lvl="0" defTabSz="182880">
              <a:buNone/>
              <a:tabLst>
                <a:tab pos="182880" algn="l"/>
                <a:tab pos="365760" algn="l"/>
                <a:tab pos="548640" algn="l"/>
                <a:tab pos="731520" algn="l"/>
                <a:tab pos="914400" algn="l"/>
              </a:tabLst>
              <a:defRPr/>
            </a:pPr>
            <a:r>
              <a:rPr lang="en-US" sz="1800" dirty="0" smtClean="0"/>
              <a:t>	}			</a:t>
            </a:r>
          </a:p>
          <a:p>
            <a:pPr lvl="0" defTabSz="182880">
              <a:buNone/>
              <a:tabLst>
                <a:tab pos="182880" algn="l"/>
                <a:tab pos="365760" algn="l"/>
                <a:tab pos="548640" algn="l"/>
                <a:tab pos="731520" algn="l"/>
                <a:tab pos="914400" algn="l"/>
              </a:tabLst>
              <a:defRPr/>
            </a:pPr>
            <a:r>
              <a:rPr lang="en-US" sz="1800" dirty="0" smtClean="0"/>
              <a:t>}</a:t>
            </a:r>
            <a:endParaRPr lang="en-US" sz="1800" dirty="0"/>
          </a:p>
        </p:txBody>
      </p:sp>
      <p:sp>
        <p:nvSpPr>
          <p:cNvPr id="7" name="Line Callout 3 (Border and Accent Bar) 6"/>
          <p:cNvSpPr/>
          <p:nvPr/>
        </p:nvSpPr>
        <p:spPr>
          <a:xfrm>
            <a:off x="3657600" y="5181600"/>
            <a:ext cx="4419600" cy="914400"/>
          </a:xfrm>
          <a:prstGeom prst="accentBorderCallout3">
            <a:avLst>
              <a:gd name="adj1" fmla="val 16301"/>
              <a:gd name="adj2" fmla="val -5735"/>
              <a:gd name="adj3" fmla="val 15625"/>
              <a:gd name="adj4" fmla="val -16451"/>
              <a:gd name="adj5" fmla="val -9668"/>
              <a:gd name="adj6" fmla="val -16458"/>
              <a:gd name="adj7" fmla="val -40008"/>
              <a:gd name="adj8" fmla="val -16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Test that event is dispatched with a 2 item payload</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Reminder – not ideal environment</a:t>
            </a:r>
            <a:endParaRPr lang="en-US" dirty="0"/>
          </a:p>
        </p:txBody>
      </p:sp>
      <p:pic>
        <p:nvPicPr>
          <p:cNvPr id="1026" name="Picture 2" descr="C:\Users\Drew\Documents\SquaredI\Presentations\Refactoring Case Study\images\sea.png"/>
          <p:cNvPicPr>
            <a:picLocks noChangeAspect="1" noChangeArrowheads="1"/>
          </p:cNvPicPr>
          <p:nvPr/>
        </p:nvPicPr>
        <p:blipFill>
          <a:blip r:embed="rId2" cstate="print"/>
          <a:srcRect l="2025" t="3834" b="52716"/>
          <a:stretch>
            <a:fillRect/>
          </a:stretch>
        </p:blipFill>
        <p:spPr bwMode="auto">
          <a:xfrm>
            <a:off x="381000" y="1524000"/>
            <a:ext cx="3686175" cy="2590800"/>
          </a:xfrm>
          <a:prstGeom prst="rect">
            <a:avLst/>
          </a:prstGeom>
          <a:noFill/>
        </p:spPr>
      </p:pic>
      <p:pic>
        <p:nvPicPr>
          <p:cNvPr id="5" name="Picture 2" descr="C:\Users\Drew\Documents\SquaredI\Presentations\Refactoring Case Study\images\sea.png"/>
          <p:cNvPicPr>
            <a:picLocks noChangeAspect="1" noChangeArrowheads="1"/>
          </p:cNvPicPr>
          <p:nvPr/>
        </p:nvPicPr>
        <p:blipFill>
          <a:blip r:embed="rId2" cstate="print"/>
          <a:srcRect l="2025" t="53674"/>
          <a:stretch>
            <a:fillRect/>
          </a:stretch>
        </p:blipFill>
        <p:spPr bwMode="auto">
          <a:xfrm>
            <a:off x="5105400" y="3581400"/>
            <a:ext cx="3686175" cy="2762250"/>
          </a:xfrm>
          <a:prstGeom prst="rect">
            <a:avLst/>
          </a:prstGeom>
          <a:noFill/>
        </p:spPr>
      </p:pic>
      <p:sp>
        <p:nvSpPr>
          <p:cNvPr id="6" name="TextBox 5"/>
          <p:cNvSpPr txBox="1"/>
          <p:nvPr/>
        </p:nvSpPr>
        <p:spPr>
          <a:xfrm>
            <a:off x="381000" y="4343400"/>
            <a:ext cx="3657600" cy="1077218"/>
          </a:xfrm>
          <a:prstGeom prst="rect">
            <a:avLst/>
          </a:prstGeom>
          <a:noFill/>
        </p:spPr>
        <p:txBody>
          <a:bodyPr wrap="square" rtlCol="0">
            <a:spAutoFit/>
          </a:bodyPr>
          <a:lstStyle/>
          <a:p>
            <a:pPr algn="ctr"/>
            <a:r>
              <a:rPr lang="en-US" sz="3200" dirty="0" smtClean="0"/>
              <a:t>Unfortunately, we are not here.</a:t>
            </a:r>
            <a:endParaRPr lang="en-US" sz="3200" dirty="0"/>
          </a:p>
        </p:txBody>
      </p:sp>
      <p:sp>
        <p:nvSpPr>
          <p:cNvPr id="7" name="TextBox 6"/>
          <p:cNvSpPr txBox="1"/>
          <p:nvPr/>
        </p:nvSpPr>
        <p:spPr>
          <a:xfrm>
            <a:off x="5105400" y="2895600"/>
            <a:ext cx="3657600" cy="584775"/>
          </a:xfrm>
          <a:prstGeom prst="rect">
            <a:avLst/>
          </a:prstGeom>
          <a:noFill/>
        </p:spPr>
        <p:txBody>
          <a:bodyPr wrap="square" rtlCol="0">
            <a:spAutoFit/>
          </a:bodyPr>
          <a:lstStyle/>
          <a:p>
            <a:pPr algn="ctr"/>
            <a:r>
              <a:rPr lang="en-US" sz="3200" dirty="0" smtClean="0"/>
              <a:t>We are here.</a:t>
            </a:r>
            <a:endParaRPr lang="en-US"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43125" y="3219450"/>
            <a:ext cx="1523999" cy="2381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CairngormEventRecorder</a:t>
            </a:r>
            <a:endParaRPr lang="en-US" dirty="0"/>
          </a:p>
        </p:txBody>
      </p:sp>
      <p:sp>
        <p:nvSpPr>
          <p:cNvPr id="3" name="Content Placeholder 2"/>
          <p:cNvSpPr>
            <a:spLocks noGrp="1"/>
          </p:cNvSpPr>
          <p:nvPr>
            <p:ph sz="quarter" idx="1"/>
          </p:nvPr>
        </p:nvSpPr>
        <p:spPr/>
        <p:txBody>
          <a:bodyPr>
            <a:normAutofit fontScale="70000" lnSpcReduction="20000"/>
          </a:bodyPr>
          <a:lstStyle/>
          <a:p>
            <a:pPr>
              <a:buNone/>
            </a:pPr>
            <a:r>
              <a:rPr lang="en-US" dirty="0" smtClean="0">
                <a:solidFill>
                  <a:srgbClr val="0070C0"/>
                </a:solidFill>
              </a:rPr>
              <a:t>public class </a:t>
            </a:r>
            <a:r>
              <a:rPr lang="en-US" dirty="0" smtClean="0"/>
              <a:t>CairngormEventRecorder</a:t>
            </a:r>
          </a:p>
          <a:p>
            <a:pPr>
              <a:buNone/>
            </a:pPr>
            <a:r>
              <a:rPr lang="en-US" dirty="0" smtClean="0"/>
              <a:t>{</a:t>
            </a:r>
          </a:p>
          <a:p>
            <a:pPr lvl="1">
              <a:buNone/>
            </a:pPr>
            <a:r>
              <a:rPr lang="en-US" dirty="0" smtClean="0">
                <a:solidFill>
                  <a:srgbClr val="0070C0"/>
                </a:solidFill>
              </a:rPr>
              <a:t>public static function </a:t>
            </a:r>
            <a:r>
              <a:rPr lang="en-US" dirty="0" smtClean="0">
                <a:solidFill>
                  <a:schemeClr val="tx1"/>
                </a:solidFill>
              </a:rPr>
              <a:t>create():CairngormEventRecorder</a:t>
            </a:r>
          </a:p>
          <a:p>
            <a:pPr lvl="1">
              <a:buNone/>
            </a:pPr>
            <a:r>
              <a:rPr lang="en-US" dirty="0" smtClean="0">
                <a:solidFill>
                  <a:schemeClr val="tx1"/>
                </a:solidFill>
              </a:rPr>
              <a:t>{</a:t>
            </a:r>
          </a:p>
          <a:p>
            <a:pPr lvl="1">
              <a:buNone/>
            </a:pPr>
            <a:r>
              <a:rPr lang="en-US" dirty="0" smtClean="0">
                <a:solidFill>
                  <a:schemeClr val="tx1"/>
                </a:solidFill>
              </a:rPr>
              <a:t>	</a:t>
            </a:r>
            <a:r>
              <a:rPr lang="en-US" dirty="0" smtClean="0">
                <a:solidFill>
                  <a:srgbClr val="0070C0"/>
                </a:solidFill>
              </a:rPr>
              <a:t>var rtn</a:t>
            </a:r>
            <a:r>
              <a:rPr lang="en-US" dirty="0" smtClean="0">
                <a:solidFill>
                  <a:schemeClr val="tx1"/>
                </a:solidFill>
              </a:rPr>
              <a:t>:CairngormEventRecorder = </a:t>
            </a:r>
            <a:r>
              <a:rPr lang="en-US" dirty="0" smtClean="0">
                <a:solidFill>
                  <a:srgbClr val="0070C0"/>
                </a:solidFill>
              </a:rPr>
              <a:t>new</a:t>
            </a:r>
            <a:r>
              <a:rPr lang="en-US" dirty="0" smtClean="0">
                <a:solidFill>
                  <a:schemeClr val="tx1"/>
                </a:solidFill>
              </a:rPr>
              <a:t> CairngormEventRecorder();</a:t>
            </a:r>
          </a:p>
          <a:p>
            <a:pPr lvl="1">
              <a:buNone/>
            </a:pPr>
            <a:r>
              <a:rPr lang="en-US" dirty="0" smtClean="0">
                <a:solidFill>
                  <a:schemeClr val="tx1"/>
                </a:solidFill>
              </a:rPr>
              <a:t>	CairngormEventDispatcher.addEventListener(</a:t>
            </a:r>
          </a:p>
          <a:p>
            <a:pPr lvl="1">
              <a:buNone/>
            </a:pPr>
            <a:r>
              <a:rPr lang="en-US" dirty="0" smtClean="0">
                <a:solidFill>
                  <a:schemeClr val="tx1"/>
                </a:solidFill>
              </a:rPr>
              <a:t>			SM_PopupComponentEvent.EVENT, </a:t>
            </a:r>
          </a:p>
          <a:p>
            <a:pPr lvl="1">
              <a:buNone/>
            </a:pPr>
            <a:r>
              <a:rPr lang="en-US" dirty="0" smtClean="0">
                <a:solidFill>
                  <a:schemeClr val="tx1"/>
                </a:solidFill>
              </a:rPr>
              <a:t>			rtn.recordEvent,</a:t>
            </a:r>
          </a:p>
          <a:p>
            <a:pPr lvl="1">
              <a:buNone/>
            </a:pPr>
            <a:r>
              <a:rPr lang="en-US" dirty="0" smtClean="0">
                <a:solidFill>
                  <a:schemeClr val="tx1"/>
                </a:solidFill>
              </a:rPr>
              <a:t>			</a:t>
            </a:r>
            <a:r>
              <a:rPr lang="en-US" dirty="0" smtClean="0">
                <a:solidFill>
                  <a:srgbClr val="0070C0"/>
                </a:solidFill>
              </a:rPr>
              <a:t>false</a:t>
            </a:r>
            <a:r>
              <a:rPr lang="en-US" dirty="0" smtClean="0">
                <a:solidFill>
                  <a:schemeClr val="tx1"/>
                </a:solidFill>
              </a:rPr>
              <a:t>,0,</a:t>
            </a:r>
            <a:r>
              <a:rPr lang="en-US" dirty="0" smtClean="0">
                <a:solidFill>
                  <a:srgbClr val="0070C0"/>
                </a:solidFill>
              </a:rPr>
              <a:t>true</a:t>
            </a:r>
            <a:r>
              <a:rPr lang="en-US" dirty="0" smtClean="0">
                <a:solidFill>
                  <a:schemeClr val="tx1"/>
                </a:solidFill>
              </a:rPr>
              <a:t>);</a:t>
            </a:r>
          </a:p>
          <a:p>
            <a:pPr lvl="1">
              <a:buNone/>
            </a:pPr>
            <a:r>
              <a:rPr lang="en-US" dirty="0" smtClean="0">
                <a:solidFill>
                  <a:schemeClr val="tx1"/>
                </a:solidFill>
              </a:rPr>
              <a:t>     </a:t>
            </a:r>
            <a:r>
              <a:rPr lang="en-US" dirty="0" smtClean="0">
                <a:solidFill>
                  <a:srgbClr val="0070C0"/>
                </a:solidFill>
              </a:rPr>
              <a:t>return</a:t>
            </a:r>
            <a:r>
              <a:rPr lang="en-US" dirty="0" smtClean="0">
                <a:solidFill>
                  <a:schemeClr val="tx1"/>
                </a:solidFill>
              </a:rPr>
              <a:t> rtn;</a:t>
            </a:r>
          </a:p>
          <a:p>
            <a:pPr lvl="1">
              <a:buNone/>
            </a:pPr>
            <a:r>
              <a:rPr lang="en-US" dirty="0" smtClean="0">
                <a:solidFill>
                  <a:schemeClr val="tx1"/>
                </a:solidFill>
              </a:rPr>
              <a:t>}</a:t>
            </a:r>
          </a:p>
          <a:p>
            <a:pPr lvl="1">
              <a:buNone/>
            </a:pPr>
            <a:endParaRPr lang="en-US" dirty="0" smtClean="0">
              <a:solidFill>
                <a:schemeClr val="tx1"/>
              </a:solidFill>
            </a:endParaRPr>
          </a:p>
          <a:p>
            <a:pPr lvl="1">
              <a:buNone/>
            </a:pPr>
            <a:r>
              <a:rPr lang="en-US" dirty="0" smtClean="0">
                <a:solidFill>
                  <a:srgbClr val="0070C0"/>
                </a:solidFill>
              </a:rPr>
              <a:t>public static function </a:t>
            </a:r>
            <a:r>
              <a:rPr lang="en-US" dirty="0" smtClean="0">
                <a:solidFill>
                  <a:schemeClr val="tx1"/>
                </a:solidFill>
              </a:rPr>
              <a:t>destroy(inst:CairngormEventRecorder):</a:t>
            </a:r>
            <a:r>
              <a:rPr lang="en-US" dirty="0" smtClean="0">
                <a:solidFill>
                  <a:srgbClr val="0070C0"/>
                </a:solidFill>
              </a:rPr>
              <a:t>void</a:t>
            </a:r>
          </a:p>
          <a:p>
            <a:pPr lvl="1">
              <a:buNone/>
            </a:pPr>
            <a:r>
              <a:rPr lang="en-US" dirty="0" smtClean="0">
                <a:solidFill>
                  <a:schemeClr val="tx1"/>
                </a:solidFill>
              </a:rPr>
              <a:t>{</a:t>
            </a:r>
          </a:p>
          <a:p>
            <a:pPr lvl="1">
              <a:buNone/>
            </a:pPr>
            <a:r>
              <a:rPr lang="en-US" dirty="0" smtClean="0">
                <a:solidFill>
                  <a:schemeClr val="tx1"/>
                </a:solidFill>
              </a:rPr>
              <a:t>	CairngormEventDispatcher.removeEventListener(</a:t>
            </a:r>
          </a:p>
          <a:p>
            <a:pPr lvl="1">
              <a:buNone/>
            </a:pPr>
            <a:r>
              <a:rPr lang="en-US" dirty="0" smtClean="0">
                <a:solidFill>
                  <a:schemeClr val="tx1"/>
                </a:solidFill>
              </a:rPr>
              <a:t>			SM_PopupComponentEvent.EVENT,</a:t>
            </a:r>
          </a:p>
          <a:p>
            <a:pPr lvl="1">
              <a:buNone/>
            </a:pPr>
            <a:r>
              <a:rPr lang="en-US" dirty="0" smtClean="0">
                <a:solidFill>
                  <a:schemeClr val="tx1"/>
                </a:solidFill>
              </a:rPr>
              <a:t>			 inst.recordEvent);</a:t>
            </a:r>
          </a:p>
          <a:p>
            <a:pPr lvl="1">
              <a:buNone/>
            </a:pPr>
            <a:r>
              <a:rPr lang="en-US" dirty="0" smtClean="0">
                <a:solidFill>
                  <a:schemeClr val="tx1"/>
                </a:solidFill>
              </a:rPr>
              <a:t>}</a:t>
            </a:r>
          </a:p>
          <a:p>
            <a:pPr>
              <a:buNone/>
            </a:pPr>
            <a:r>
              <a:rPr lang="en-US" dirty="0" smtClean="0"/>
              <a:t>}</a:t>
            </a:r>
          </a:p>
          <a:p>
            <a:pPr>
              <a:buNone/>
            </a:pPr>
            <a:endParaRPr lang="en-US" dirty="0"/>
          </a:p>
        </p:txBody>
      </p:sp>
      <p:pic>
        <p:nvPicPr>
          <p:cNvPr id="31746" name="Picture 2" descr="http://i22.photobucket.com/albums/b346/starrwulfe/MrYuck-713254.png"/>
          <p:cNvPicPr>
            <a:picLocks noChangeAspect="1" noChangeArrowheads="1"/>
          </p:cNvPicPr>
          <p:nvPr/>
        </p:nvPicPr>
        <p:blipFill>
          <a:blip r:embed="rId2" cstate="print">
            <a:clrChange>
              <a:clrFrom>
                <a:srgbClr val="FEFEFE">
                  <a:alpha val="99608"/>
                </a:srgbClr>
              </a:clrFrom>
              <a:clrTo>
                <a:srgbClr val="FEFEFE">
                  <a:alpha val="0"/>
                </a:srgbClr>
              </a:clrTo>
            </a:clrChange>
          </a:blip>
          <a:srcRect/>
          <a:stretch>
            <a:fillRect/>
          </a:stretch>
        </p:blipFill>
        <p:spPr bwMode="auto">
          <a:xfrm>
            <a:off x="4343400" y="1028700"/>
            <a:ext cx="457200" cy="457200"/>
          </a:xfrm>
          <a:prstGeom prst="rect">
            <a:avLst/>
          </a:prstGeom>
          <a:noFill/>
        </p:spPr>
      </p:pic>
      <p:sp>
        <p:nvSpPr>
          <p:cNvPr id="5" name="Rectangle 4"/>
          <p:cNvSpPr/>
          <p:nvPr/>
        </p:nvSpPr>
        <p:spPr>
          <a:xfrm>
            <a:off x="6953250" y="1276350"/>
            <a:ext cx="2038350" cy="510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7210425" y="2961413"/>
            <a:ext cx="1514475" cy="1754326"/>
          </a:xfrm>
          <a:prstGeom prst="rect">
            <a:avLst/>
          </a:prstGeom>
          <a:noFill/>
        </p:spPr>
        <p:txBody>
          <a:bodyPr wrap="square" rtlCol="0" anchor="ctr">
            <a:spAutoFit/>
          </a:bodyPr>
          <a:lstStyle/>
          <a:p>
            <a:pPr algn="ctr"/>
            <a:r>
              <a:rPr lang="en-US" dirty="0" smtClean="0">
                <a:solidFill>
                  <a:schemeClr val="bg1"/>
                </a:solidFill>
              </a:rPr>
              <a:t>Capture Cairngorm events minimizing memory leaks</a:t>
            </a:r>
            <a:endParaRPr lang="en-US" dirty="0">
              <a:solidFill>
                <a:schemeClr val="bg1"/>
              </a:solidFill>
            </a:endParaRPr>
          </a:p>
        </p:txBody>
      </p:sp>
      <p:sp>
        <p:nvSpPr>
          <p:cNvPr id="8" name="Rectangle 7"/>
          <p:cNvSpPr/>
          <p:nvPr/>
        </p:nvSpPr>
        <p:spPr>
          <a:xfrm>
            <a:off x="819150" y="4800600"/>
            <a:ext cx="5886450" cy="857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85825" y="2543175"/>
            <a:ext cx="5886450"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7" grpId="0" uiExpan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8651" y="3695700"/>
            <a:ext cx="3771899" cy="20669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0076" y="2543176"/>
            <a:ext cx="3743324" cy="94297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CairngormEventRecorder - Continued</a:t>
            </a:r>
            <a:endParaRPr lang="en-US" dirty="0"/>
          </a:p>
        </p:txBody>
      </p:sp>
      <p:sp>
        <p:nvSpPr>
          <p:cNvPr id="3" name="Content Placeholder 2"/>
          <p:cNvSpPr>
            <a:spLocks noGrp="1"/>
          </p:cNvSpPr>
          <p:nvPr>
            <p:ph sz="quarter" idx="1"/>
          </p:nvPr>
        </p:nvSpPr>
        <p:spPr/>
        <p:txBody>
          <a:bodyPr>
            <a:normAutofit fontScale="70000" lnSpcReduction="20000"/>
          </a:bodyPr>
          <a:lstStyle/>
          <a:p>
            <a:pPr>
              <a:buNone/>
            </a:pPr>
            <a:r>
              <a:rPr lang="en-US" dirty="0" smtClean="0">
                <a:solidFill>
                  <a:srgbClr val="0070C0"/>
                </a:solidFill>
              </a:rPr>
              <a:t>public class </a:t>
            </a:r>
            <a:r>
              <a:rPr lang="en-US" dirty="0" smtClean="0"/>
              <a:t>CairngormEventRecorder</a:t>
            </a:r>
          </a:p>
          <a:p>
            <a:pPr>
              <a:buNone/>
            </a:pPr>
            <a:r>
              <a:rPr lang="en-US" dirty="0" smtClean="0"/>
              <a:t>{</a:t>
            </a:r>
          </a:p>
          <a:p>
            <a:pPr lvl="1">
              <a:buNone/>
            </a:pPr>
            <a:r>
              <a:rPr lang="en-US" dirty="0" smtClean="0">
                <a:solidFill>
                  <a:srgbClr val="0070C0"/>
                </a:solidFill>
              </a:rPr>
              <a:t>public var </a:t>
            </a:r>
            <a:r>
              <a:rPr lang="en-US" dirty="0" smtClean="0">
                <a:solidFill>
                  <a:schemeClr val="tx1"/>
                </a:solidFill>
              </a:rPr>
              <a:t>storedEvents:</a:t>
            </a:r>
            <a:r>
              <a:rPr lang="en-US" dirty="0" smtClean="0">
                <a:solidFill>
                  <a:srgbClr val="0070C0"/>
                </a:solidFill>
              </a:rPr>
              <a:t>Array</a:t>
            </a:r>
            <a:r>
              <a:rPr lang="en-US" dirty="0" smtClean="0">
                <a:solidFill>
                  <a:schemeClr val="tx1"/>
                </a:solidFill>
              </a:rPr>
              <a:t> = [];</a:t>
            </a:r>
          </a:p>
          <a:p>
            <a:pPr lvl="1">
              <a:buNone/>
            </a:pPr>
            <a:endParaRPr lang="en-US" dirty="0" smtClean="0">
              <a:solidFill>
                <a:schemeClr val="tx1"/>
              </a:solidFill>
            </a:endParaRPr>
          </a:p>
          <a:p>
            <a:pPr lvl="1">
              <a:buNone/>
            </a:pPr>
            <a:r>
              <a:rPr lang="en-US" dirty="0" smtClean="0">
                <a:solidFill>
                  <a:srgbClr val="0070C0"/>
                </a:solidFill>
              </a:rPr>
              <a:t>public function </a:t>
            </a:r>
            <a:r>
              <a:rPr lang="en-US" dirty="0" smtClean="0">
                <a:solidFill>
                  <a:schemeClr val="tx1"/>
                </a:solidFill>
              </a:rPr>
              <a:t>recordEvent(e:Event):</a:t>
            </a:r>
            <a:r>
              <a:rPr lang="en-US" dirty="0" smtClean="0">
                <a:solidFill>
                  <a:srgbClr val="0070C0"/>
                </a:solidFill>
              </a:rPr>
              <a:t>void</a:t>
            </a:r>
          </a:p>
          <a:p>
            <a:pPr lvl="1">
              <a:buNone/>
            </a:pPr>
            <a:r>
              <a:rPr lang="en-US" dirty="0" smtClean="0">
                <a:solidFill>
                  <a:schemeClr val="tx1"/>
                </a:solidFill>
              </a:rPr>
              <a:t>{</a:t>
            </a:r>
          </a:p>
          <a:p>
            <a:pPr lvl="1">
              <a:buNone/>
            </a:pPr>
            <a:r>
              <a:rPr lang="en-US" dirty="0" smtClean="0">
                <a:solidFill>
                  <a:schemeClr val="tx1"/>
                </a:solidFill>
              </a:rPr>
              <a:t>	storedEvents.push(e);</a:t>
            </a:r>
          </a:p>
          <a:p>
            <a:pPr lvl="1">
              <a:buNone/>
            </a:pPr>
            <a:r>
              <a:rPr lang="en-US" dirty="0" smtClean="0">
                <a:solidFill>
                  <a:schemeClr val="tx1"/>
                </a:solidFill>
              </a:rPr>
              <a:t>}</a:t>
            </a:r>
          </a:p>
          <a:p>
            <a:pPr lvl="1">
              <a:buNone/>
            </a:pPr>
            <a:endParaRPr lang="en-US" dirty="0" smtClean="0">
              <a:solidFill>
                <a:schemeClr val="tx1"/>
              </a:solidFill>
            </a:endParaRPr>
          </a:p>
          <a:p>
            <a:pPr lvl="1">
              <a:buNone/>
            </a:pPr>
            <a:r>
              <a:rPr lang="en-US" dirty="0" smtClean="0">
                <a:solidFill>
                  <a:srgbClr val="0070C0"/>
                </a:solidFill>
              </a:rPr>
              <a:t>public function </a:t>
            </a:r>
            <a:r>
              <a:rPr lang="en-US" dirty="0" smtClean="0">
                <a:solidFill>
                  <a:schemeClr val="tx1"/>
                </a:solidFill>
              </a:rPr>
              <a:t>getLastEvent():Event</a:t>
            </a:r>
          </a:p>
          <a:p>
            <a:pPr lvl="1">
              <a:buNone/>
            </a:pPr>
            <a:r>
              <a:rPr lang="en-US" dirty="0" smtClean="0">
                <a:solidFill>
                  <a:schemeClr val="tx1"/>
                </a:solidFill>
              </a:rPr>
              <a:t>{</a:t>
            </a:r>
          </a:p>
          <a:p>
            <a:pPr lvl="1">
              <a:buNone/>
            </a:pPr>
            <a:r>
              <a:rPr lang="en-US" dirty="0" smtClean="0">
                <a:solidFill>
                  <a:schemeClr val="tx1"/>
                </a:solidFill>
              </a:rPr>
              <a:t>	</a:t>
            </a:r>
            <a:r>
              <a:rPr lang="en-US" dirty="0" smtClean="0">
                <a:solidFill>
                  <a:srgbClr val="0070C0"/>
                </a:solidFill>
              </a:rPr>
              <a:t>var</a:t>
            </a:r>
            <a:r>
              <a:rPr lang="en-US" dirty="0" smtClean="0">
                <a:solidFill>
                  <a:schemeClr val="tx1"/>
                </a:solidFill>
              </a:rPr>
              <a:t> len:</a:t>
            </a:r>
            <a:r>
              <a:rPr lang="en-US" dirty="0" smtClean="0">
                <a:solidFill>
                  <a:srgbClr val="0070C0"/>
                </a:solidFill>
              </a:rPr>
              <a:t>int</a:t>
            </a:r>
            <a:r>
              <a:rPr lang="en-US" dirty="0" smtClean="0">
                <a:solidFill>
                  <a:schemeClr val="tx1"/>
                </a:solidFill>
              </a:rPr>
              <a:t> = storedEvents.length </a:t>
            </a:r>
          </a:p>
          <a:p>
            <a:pPr lvl="1">
              <a:buNone/>
            </a:pPr>
            <a:r>
              <a:rPr lang="en-US" dirty="0" smtClean="0">
                <a:solidFill>
                  <a:schemeClr val="tx1"/>
                </a:solidFill>
              </a:rPr>
              <a:t>	if (len &gt;0)</a:t>
            </a:r>
          </a:p>
          <a:p>
            <a:pPr lvl="1">
              <a:buNone/>
            </a:pPr>
            <a:r>
              <a:rPr lang="en-US" dirty="0" smtClean="0">
                <a:solidFill>
                  <a:schemeClr val="tx1"/>
                </a:solidFill>
              </a:rPr>
              <a:t>	{</a:t>
            </a:r>
          </a:p>
          <a:p>
            <a:pPr lvl="1">
              <a:buNone/>
            </a:pPr>
            <a:r>
              <a:rPr lang="en-US" dirty="0" smtClean="0">
                <a:solidFill>
                  <a:schemeClr val="tx1"/>
                </a:solidFill>
              </a:rPr>
              <a:t>		</a:t>
            </a:r>
            <a:r>
              <a:rPr lang="en-US" dirty="0" smtClean="0">
                <a:solidFill>
                  <a:srgbClr val="0070C0"/>
                </a:solidFill>
              </a:rPr>
              <a:t>return</a:t>
            </a:r>
            <a:r>
              <a:rPr lang="en-US" dirty="0" smtClean="0">
                <a:solidFill>
                  <a:schemeClr val="tx1"/>
                </a:solidFill>
              </a:rPr>
              <a:t> Event(storedEvents[len]);</a:t>
            </a:r>
          </a:p>
          <a:p>
            <a:pPr lvl="1">
              <a:buNone/>
            </a:pPr>
            <a:r>
              <a:rPr lang="en-US" dirty="0" smtClean="0">
                <a:solidFill>
                  <a:schemeClr val="tx1"/>
                </a:solidFill>
              </a:rPr>
              <a:t>	}</a:t>
            </a:r>
          </a:p>
          <a:p>
            <a:pPr lvl="1">
              <a:buNone/>
            </a:pPr>
            <a:r>
              <a:rPr lang="en-US" dirty="0" smtClean="0">
                <a:solidFill>
                  <a:schemeClr val="tx1"/>
                </a:solidFill>
              </a:rPr>
              <a:t>	</a:t>
            </a:r>
            <a:r>
              <a:rPr lang="en-US" dirty="0" smtClean="0">
                <a:solidFill>
                  <a:srgbClr val="0070C0"/>
                </a:solidFill>
              </a:rPr>
              <a:t>return</a:t>
            </a:r>
            <a:r>
              <a:rPr lang="en-US" dirty="0" smtClean="0">
                <a:solidFill>
                  <a:schemeClr val="tx1"/>
                </a:solidFill>
              </a:rPr>
              <a:t> null;</a:t>
            </a:r>
          </a:p>
          <a:p>
            <a:pPr lvl="1">
              <a:buNone/>
            </a:pPr>
            <a:r>
              <a:rPr lang="en-US" dirty="0" smtClean="0">
                <a:solidFill>
                  <a:schemeClr val="tx1"/>
                </a:solidFill>
              </a:rPr>
              <a:t>}</a:t>
            </a:r>
          </a:p>
          <a:p>
            <a:pPr>
              <a:buNone/>
            </a:pPr>
            <a:r>
              <a:rPr lang="en-US" dirty="0" smtClean="0"/>
              <a:t>}</a:t>
            </a:r>
          </a:p>
          <a:p>
            <a:pPr>
              <a:buNone/>
            </a:pPr>
            <a:endParaRPr lang="en-US" dirty="0"/>
          </a:p>
        </p:txBody>
      </p:sp>
      <p:pic>
        <p:nvPicPr>
          <p:cNvPr id="5" name="Picture 2" descr="http://i22.photobucket.com/albums/b346/starrwulfe/MrYuck-713254.png"/>
          <p:cNvPicPr>
            <a:picLocks noChangeAspect="1" noChangeArrowheads="1"/>
          </p:cNvPicPr>
          <p:nvPr/>
        </p:nvPicPr>
        <p:blipFill>
          <a:blip r:embed="rId2" cstate="print">
            <a:clrChange>
              <a:clrFrom>
                <a:srgbClr val="FEFEFE">
                  <a:alpha val="99608"/>
                </a:srgbClr>
              </a:clrFrom>
              <a:clrTo>
                <a:srgbClr val="FEFEFE">
                  <a:alpha val="0"/>
                </a:srgbClr>
              </a:clrTo>
            </a:clrChange>
          </a:blip>
          <a:srcRect/>
          <a:stretch>
            <a:fillRect/>
          </a:stretch>
        </p:blipFill>
        <p:spPr bwMode="auto">
          <a:xfrm>
            <a:off x="4343400" y="1028700"/>
            <a:ext cx="457200" cy="457200"/>
          </a:xfrm>
          <a:prstGeom prst="rect">
            <a:avLst/>
          </a:prstGeom>
          <a:noFill/>
        </p:spPr>
      </p:pic>
      <p:sp>
        <p:nvSpPr>
          <p:cNvPr id="6" name="Rectangle 5"/>
          <p:cNvSpPr/>
          <p:nvPr/>
        </p:nvSpPr>
        <p:spPr>
          <a:xfrm>
            <a:off x="6953250" y="1276350"/>
            <a:ext cx="2038350" cy="510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210425" y="3099914"/>
            <a:ext cx="1514475" cy="1477328"/>
          </a:xfrm>
          <a:prstGeom prst="rect">
            <a:avLst/>
          </a:prstGeom>
          <a:noFill/>
        </p:spPr>
        <p:txBody>
          <a:bodyPr wrap="square" rtlCol="0" anchor="ctr">
            <a:spAutoFit/>
          </a:bodyPr>
          <a:lstStyle/>
          <a:p>
            <a:pPr algn="ctr"/>
            <a:r>
              <a:rPr lang="en-US" dirty="0" smtClean="0">
                <a:solidFill>
                  <a:schemeClr val="bg1"/>
                </a:solidFill>
              </a:rPr>
              <a:t>Save / retrieve dispatched</a:t>
            </a:r>
          </a:p>
          <a:p>
            <a:pPr algn="ctr"/>
            <a:r>
              <a:rPr lang="en-US" dirty="0" smtClean="0">
                <a:solidFill>
                  <a:schemeClr val="bg1"/>
                </a:solidFill>
              </a:rPr>
              <a:t>Cairngorm events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1" y="2819400"/>
            <a:ext cx="361950" cy="159067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1925" y="4410075"/>
            <a:ext cx="8810625" cy="3905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1926" y="2495551"/>
            <a:ext cx="8820150" cy="3428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OrderPresentationModelTest</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sz="1800" dirty="0" smtClean="0"/>
              <a:t>[Test] </a:t>
            </a:r>
          </a:p>
          <a:p>
            <a:pPr>
              <a:buNone/>
            </a:pPr>
            <a:r>
              <a:rPr lang="en-US" sz="1800" dirty="0" smtClean="0">
                <a:solidFill>
                  <a:srgbClr val="0070C0"/>
                </a:solidFill>
              </a:rPr>
              <a:t>public function </a:t>
            </a:r>
            <a:r>
              <a:rPr lang="en-US" sz="1800" dirty="0" smtClean="0"/>
              <a:t>openCreateNewOrderPopup_NotMSO_PopupEventWCreateOrderView():</a:t>
            </a:r>
            <a:r>
              <a:rPr lang="en-US" sz="1800" dirty="0" smtClean="0">
                <a:solidFill>
                  <a:srgbClr val="0070C0"/>
                </a:solidFill>
              </a:rPr>
              <a:t>void</a:t>
            </a:r>
          </a:p>
          <a:p>
            <a:pPr>
              <a:buNone/>
            </a:pPr>
            <a:r>
              <a:rPr lang="en-US" sz="1800" dirty="0" smtClean="0"/>
              <a:t>{</a:t>
            </a:r>
          </a:p>
          <a:p>
            <a:pPr>
              <a:buNone/>
            </a:pPr>
            <a:r>
              <a:rPr lang="en-US" sz="1800" dirty="0" smtClean="0">
                <a:solidFill>
                  <a:srgbClr val="0070C0"/>
                </a:solidFill>
              </a:rPr>
              <a:t>	</a:t>
            </a:r>
            <a:r>
              <a:rPr lang="en-US" sz="1800" dirty="0" err="1" smtClean="0">
                <a:solidFill>
                  <a:srgbClr val="0070C0"/>
                </a:solidFill>
              </a:rPr>
              <a:t>var</a:t>
            </a:r>
            <a:r>
              <a:rPr lang="en-US" sz="1800" dirty="0" smtClean="0"/>
              <a:t> </a:t>
            </a:r>
            <a:r>
              <a:rPr lang="en-US" sz="1800" dirty="0" err="1" smtClean="0"/>
              <a:t>eventRecorder:CairngormEventRecorder</a:t>
            </a:r>
            <a:r>
              <a:rPr lang="en-US" sz="1800" dirty="0" smtClean="0"/>
              <a:t> = </a:t>
            </a:r>
            <a:r>
              <a:rPr lang="en-US" sz="1800" dirty="0" err="1" smtClean="0"/>
              <a:t>CairngormEventRecorder.create</a:t>
            </a:r>
            <a:r>
              <a:rPr lang="en-US" sz="1800" dirty="0" smtClean="0"/>
              <a:t>(); 	</a:t>
            </a:r>
          </a:p>
          <a:p>
            <a:pPr>
              <a:buNone/>
            </a:pPr>
            <a:r>
              <a:rPr lang="en-US" sz="1800" dirty="0" smtClean="0">
                <a:solidFill>
                  <a:srgbClr val="0070C0"/>
                </a:solidFill>
              </a:rPr>
              <a:t>	</a:t>
            </a:r>
          </a:p>
          <a:p>
            <a:pPr>
              <a:buNone/>
            </a:pPr>
            <a:r>
              <a:rPr lang="en-US" sz="1800" dirty="0" smtClean="0">
                <a:solidFill>
                  <a:srgbClr val="0070C0"/>
                </a:solidFill>
              </a:rPr>
              <a:t>	</a:t>
            </a:r>
            <a:r>
              <a:rPr lang="en-US" sz="1800" dirty="0" err="1" smtClean="0">
                <a:solidFill>
                  <a:srgbClr val="0070C0"/>
                </a:solidFill>
              </a:rPr>
              <a:t>var</a:t>
            </a:r>
            <a:r>
              <a:rPr lang="en-US" sz="1800" dirty="0" smtClean="0"/>
              <a:t> orderPresentationModel:OrderPresentationModel = 				</a:t>
            </a:r>
            <a:r>
              <a:rPr lang="en-US" sz="1800" dirty="0" smtClean="0">
                <a:solidFill>
                  <a:srgbClr val="0070C0"/>
                </a:solidFill>
              </a:rPr>
              <a:t>new</a:t>
            </a:r>
            <a:r>
              <a:rPr lang="en-US" sz="1800" dirty="0" smtClean="0"/>
              <a:t> </a:t>
            </a:r>
            <a:r>
              <a:rPr lang="en-US" sz="1800" dirty="0" err="1" smtClean="0"/>
              <a:t>OrderPresentationModelTester</a:t>
            </a:r>
            <a:r>
              <a:rPr lang="en-US" sz="1800" dirty="0" smtClean="0"/>
              <a:t>();</a:t>
            </a:r>
          </a:p>
          <a:p>
            <a:pPr>
              <a:buNone/>
            </a:pPr>
            <a:r>
              <a:rPr lang="en-US" sz="1800" dirty="0" smtClean="0"/>
              <a:t>	orderPresentationModel.openCreateNewOrderPopUp();</a:t>
            </a:r>
          </a:p>
          <a:p>
            <a:pPr>
              <a:buNone/>
            </a:pPr>
            <a:r>
              <a:rPr lang="en-US" sz="1800" dirty="0" smtClean="0"/>
              <a:t>	</a:t>
            </a:r>
            <a:r>
              <a:rPr lang="en-US" sz="1800" dirty="0" smtClean="0">
                <a:solidFill>
                  <a:srgbClr val="0070C0"/>
                </a:solidFill>
              </a:rPr>
              <a:t>var</a:t>
            </a:r>
            <a:r>
              <a:rPr lang="en-US" sz="1800" dirty="0" smtClean="0"/>
              <a:t> lastEvent: SM_PopupComponentEvent = eventRecorder.getLastEvent() </a:t>
            </a:r>
            <a:r>
              <a:rPr lang="en-US" sz="1800" dirty="0" smtClean="0">
                <a:solidFill>
                  <a:srgbClr val="0070C0"/>
                </a:solidFill>
              </a:rPr>
              <a:t>as</a:t>
            </a:r>
            <a:r>
              <a:rPr lang="en-US" sz="1800" dirty="0" smtClean="0"/>
              <a:t> 					SM_PopupComponentEvent ;</a:t>
            </a:r>
          </a:p>
          <a:p>
            <a:pPr>
              <a:buNone/>
            </a:pPr>
            <a:r>
              <a:rPr lang="en-US" sz="1800" dirty="0" smtClean="0"/>
              <a:t>	</a:t>
            </a:r>
          </a:p>
          <a:p>
            <a:pPr>
              <a:buNone/>
            </a:pPr>
            <a:r>
              <a:rPr lang="en-US" sz="1800" dirty="0" smtClean="0"/>
              <a:t>	</a:t>
            </a:r>
            <a:r>
              <a:rPr lang="en-US" sz="1800" dirty="0" err="1" smtClean="0"/>
              <a:t>CairngormEventRecorder.destroy</a:t>
            </a:r>
            <a:r>
              <a:rPr lang="en-US" sz="1800" dirty="0" smtClean="0"/>
              <a:t>(</a:t>
            </a:r>
            <a:r>
              <a:rPr lang="en-US" sz="1800" dirty="0" err="1" smtClean="0"/>
              <a:t>eventRecorder</a:t>
            </a:r>
            <a:r>
              <a:rPr lang="en-US" sz="1800" dirty="0" smtClean="0"/>
              <a:t>);</a:t>
            </a:r>
          </a:p>
          <a:p>
            <a:pPr>
              <a:buNone/>
            </a:pPr>
            <a:r>
              <a:rPr lang="en-US" sz="1800" dirty="0" smtClean="0"/>
              <a:t> 	</a:t>
            </a:r>
          </a:p>
          <a:p>
            <a:pPr>
              <a:buNone/>
            </a:pPr>
            <a:r>
              <a:rPr lang="en-US" sz="1800" dirty="0" smtClean="0"/>
              <a:t>	assertNotNull(“Not Null”, lastEvent);</a:t>
            </a:r>
          </a:p>
          <a:p>
            <a:pPr>
              <a:buNone/>
            </a:pPr>
            <a:r>
              <a:rPr lang="en-US" sz="1800" dirty="0" smtClean="0"/>
              <a:t>	assertTrue(“Popup Component”, lastEvent.component </a:t>
            </a:r>
            <a:r>
              <a:rPr lang="en-US" sz="1800" dirty="0" smtClean="0">
                <a:solidFill>
                  <a:srgbClr val="0070C0"/>
                </a:solidFill>
              </a:rPr>
              <a:t>is</a:t>
            </a:r>
            <a:r>
              <a:rPr lang="en-US" sz="1800" dirty="0" smtClean="0"/>
              <a:t> CreateOrderView);</a:t>
            </a:r>
          </a:p>
          <a:p>
            <a:pPr>
              <a:buNone/>
            </a:pPr>
            <a:r>
              <a:rPr lang="en-US" sz="1800" dirty="0" smtClean="0"/>
              <a:t>	assertTrue(“Modal”, lastEvent.modal);</a:t>
            </a:r>
          </a:p>
          <a:p>
            <a:pPr>
              <a:buNone/>
            </a:pPr>
            <a:r>
              <a:rPr lang="en-US" sz="1800" dirty="0" smtClean="0"/>
              <a:t>}</a:t>
            </a:r>
          </a:p>
          <a:p>
            <a:endParaRPr lang="en-US" sz="1800" dirty="0"/>
          </a:p>
        </p:txBody>
      </p:sp>
      <p:sp>
        <p:nvSpPr>
          <p:cNvPr id="6" name="TextBox 5"/>
          <p:cNvSpPr txBox="1"/>
          <p:nvPr/>
        </p:nvSpPr>
        <p:spPr>
          <a:xfrm rot="16200000">
            <a:off x="-852624" y="3500051"/>
            <a:ext cx="2305053" cy="276999"/>
          </a:xfrm>
          <a:prstGeom prst="rect">
            <a:avLst/>
          </a:prstGeom>
          <a:noFill/>
        </p:spPr>
        <p:txBody>
          <a:bodyPr wrap="square" rtlCol="0">
            <a:spAutoFit/>
          </a:bodyPr>
          <a:lstStyle/>
          <a:p>
            <a:pPr algn="ctr"/>
            <a:r>
              <a:rPr lang="en-US" sz="1200" b="1" dirty="0" smtClean="0">
                <a:solidFill>
                  <a:schemeClr val="accent1">
                    <a:lumMod val="75000"/>
                  </a:schemeClr>
                </a:solidFill>
              </a:rPr>
              <a:t>Manage  Event  Capture</a:t>
            </a:r>
            <a:endParaRPr lang="en-US" sz="12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4" grpId="0" uiExpand="1"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presentation IS about</a:t>
            </a:r>
            <a:endParaRPr lang="en-US" dirty="0"/>
          </a:p>
        </p:txBody>
      </p:sp>
      <p:sp>
        <p:nvSpPr>
          <p:cNvPr id="3" name="Content Placeholder 2"/>
          <p:cNvSpPr>
            <a:spLocks noGrp="1"/>
          </p:cNvSpPr>
          <p:nvPr>
            <p:ph sz="quarter" idx="1"/>
          </p:nvPr>
        </p:nvSpPr>
        <p:spPr>
          <a:xfrm>
            <a:off x="301752" y="1527048"/>
            <a:ext cx="8556498" cy="4568952"/>
          </a:xfrm>
        </p:spPr>
        <p:txBody>
          <a:bodyPr>
            <a:normAutofit/>
          </a:bodyPr>
          <a:lstStyle/>
          <a:p>
            <a:r>
              <a:rPr lang="en-US" dirty="0" smtClean="0"/>
              <a:t>Practical answers for </a:t>
            </a:r>
          </a:p>
          <a:p>
            <a:pPr lvl="1"/>
            <a:r>
              <a:rPr lang="en-US" dirty="0" smtClean="0"/>
              <a:t>Why </a:t>
            </a:r>
            <a:r>
              <a:rPr lang="en-US" dirty="0" err="1" smtClean="0"/>
              <a:t>refactor</a:t>
            </a:r>
            <a:r>
              <a:rPr lang="en-US" dirty="0" smtClean="0"/>
              <a:t>?</a:t>
            </a:r>
          </a:p>
          <a:p>
            <a:pPr lvl="1"/>
            <a:r>
              <a:rPr lang="en-US" dirty="0" smtClean="0"/>
              <a:t>When to </a:t>
            </a:r>
            <a:r>
              <a:rPr lang="en-US" dirty="0" err="1" smtClean="0"/>
              <a:t>refactor</a:t>
            </a:r>
            <a:r>
              <a:rPr lang="en-US" dirty="0" smtClean="0"/>
              <a:t>?</a:t>
            </a:r>
          </a:p>
          <a:p>
            <a:pPr lvl="1"/>
            <a:r>
              <a:rPr lang="en-US" dirty="0" smtClean="0"/>
              <a:t>How to </a:t>
            </a:r>
            <a:r>
              <a:rPr lang="en-US" dirty="0" err="1" smtClean="0"/>
              <a:t>refactor</a:t>
            </a:r>
            <a:r>
              <a:rPr lang="en-US" dirty="0" smtClean="0"/>
              <a:t>?</a:t>
            </a:r>
          </a:p>
          <a:p>
            <a:r>
              <a:rPr lang="en-US" dirty="0" smtClean="0"/>
              <a:t>Enabling real-world production code refactoring </a:t>
            </a:r>
          </a:p>
          <a:p>
            <a:pPr lvl="1"/>
            <a:r>
              <a:rPr lang="en-US" dirty="0" smtClean="0"/>
              <a:t>Extract &amp; Override</a:t>
            </a:r>
          </a:p>
          <a:p>
            <a:pPr lvl="1"/>
            <a:r>
              <a:rPr lang="en-US" dirty="0" smtClean="0"/>
              <a:t>Characterization tests</a:t>
            </a:r>
          </a:p>
          <a:p>
            <a:r>
              <a:rPr lang="en-US" dirty="0" smtClean="0"/>
              <a:t>Refactoring Observations</a:t>
            </a:r>
          </a:p>
          <a:p>
            <a:endParaRPr lang="en-US" dirty="0" smtClean="0"/>
          </a:p>
          <a:p>
            <a:endParaRPr lang="en-US" dirty="0" smtClean="0"/>
          </a:p>
          <a:p>
            <a:endParaRPr lang="en-US" dirty="0" smtClean="0"/>
          </a:p>
          <a:p>
            <a:endParaRPr lang="en-US" dirty="0"/>
          </a:p>
        </p:txBody>
      </p:sp>
      <p:pic>
        <p:nvPicPr>
          <p:cNvPr id="4" name="Picture 2" descr="C:\Users\Drew\Documents\SquaredI\Presentations\Refactoring Case Study\images\kuba_icon_ok.png"/>
          <p:cNvPicPr>
            <a:picLocks noChangeAspect="1" noChangeArrowheads="1"/>
          </p:cNvPicPr>
          <p:nvPr/>
        </p:nvPicPr>
        <p:blipFill>
          <a:blip r:embed="rId3" cstate="print"/>
          <a:srcRect/>
          <a:stretch>
            <a:fillRect/>
          </a:stretch>
        </p:blipFill>
        <p:spPr bwMode="auto">
          <a:xfrm>
            <a:off x="4343402" y="1038227"/>
            <a:ext cx="457198" cy="45719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26" y="2952751"/>
            <a:ext cx="8820150" cy="1371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OrderPresentationModelTest</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sz="1800" dirty="0" smtClean="0"/>
              <a:t>[Test] </a:t>
            </a:r>
          </a:p>
          <a:p>
            <a:pPr>
              <a:buNone/>
            </a:pPr>
            <a:r>
              <a:rPr lang="en-US" sz="1800" dirty="0" smtClean="0">
                <a:solidFill>
                  <a:srgbClr val="0070C0"/>
                </a:solidFill>
              </a:rPr>
              <a:t>public function </a:t>
            </a:r>
            <a:r>
              <a:rPr lang="en-US" sz="1800" dirty="0" smtClean="0"/>
              <a:t>openCreateNewOrderPopup_NotMSO_PopupEventWCreateOrderView():</a:t>
            </a:r>
            <a:r>
              <a:rPr lang="en-US" sz="1800" dirty="0" smtClean="0">
                <a:solidFill>
                  <a:srgbClr val="0070C0"/>
                </a:solidFill>
              </a:rPr>
              <a:t>void</a:t>
            </a:r>
          </a:p>
          <a:p>
            <a:pPr>
              <a:buNone/>
            </a:pPr>
            <a:r>
              <a:rPr lang="en-US" sz="1800" dirty="0" smtClean="0"/>
              <a:t>{</a:t>
            </a:r>
          </a:p>
          <a:p>
            <a:pPr>
              <a:buNone/>
            </a:pPr>
            <a:r>
              <a:rPr lang="en-US" sz="1800" dirty="0" smtClean="0">
                <a:solidFill>
                  <a:srgbClr val="0070C0"/>
                </a:solidFill>
              </a:rPr>
              <a:t>	</a:t>
            </a:r>
            <a:r>
              <a:rPr lang="en-US" sz="1800" dirty="0" err="1" smtClean="0">
                <a:solidFill>
                  <a:srgbClr val="0070C0"/>
                </a:solidFill>
              </a:rPr>
              <a:t>var</a:t>
            </a:r>
            <a:r>
              <a:rPr lang="en-US" sz="1800" dirty="0" smtClean="0"/>
              <a:t> </a:t>
            </a:r>
            <a:r>
              <a:rPr lang="en-US" sz="1800" dirty="0" err="1" smtClean="0"/>
              <a:t>eventRecorder:CairngormEventRecorder</a:t>
            </a:r>
            <a:r>
              <a:rPr lang="en-US" sz="1800" dirty="0" smtClean="0"/>
              <a:t> = </a:t>
            </a:r>
            <a:r>
              <a:rPr lang="en-US" sz="1800" dirty="0" err="1" smtClean="0"/>
              <a:t>CairngormEventRecorder.create</a:t>
            </a:r>
            <a:r>
              <a:rPr lang="en-US" sz="1800" dirty="0" smtClean="0"/>
              <a:t>(); 	</a:t>
            </a:r>
          </a:p>
          <a:p>
            <a:pPr>
              <a:buNone/>
            </a:pPr>
            <a:r>
              <a:rPr lang="en-US" sz="1800" dirty="0" smtClean="0">
                <a:solidFill>
                  <a:srgbClr val="0070C0"/>
                </a:solidFill>
              </a:rPr>
              <a:t>	</a:t>
            </a:r>
          </a:p>
          <a:p>
            <a:pPr>
              <a:buNone/>
            </a:pPr>
            <a:r>
              <a:rPr lang="en-US" sz="1800" dirty="0" smtClean="0">
                <a:solidFill>
                  <a:srgbClr val="0070C0"/>
                </a:solidFill>
              </a:rPr>
              <a:t>	</a:t>
            </a:r>
            <a:r>
              <a:rPr lang="en-US" sz="1800" dirty="0" err="1" smtClean="0">
                <a:solidFill>
                  <a:srgbClr val="0070C0"/>
                </a:solidFill>
              </a:rPr>
              <a:t>var</a:t>
            </a:r>
            <a:r>
              <a:rPr lang="en-US" sz="1800" dirty="0" smtClean="0"/>
              <a:t> orderPresentationModel:OrderPresentationModel = 				</a:t>
            </a:r>
            <a:r>
              <a:rPr lang="en-US" sz="1800" dirty="0" smtClean="0">
                <a:solidFill>
                  <a:srgbClr val="0070C0"/>
                </a:solidFill>
              </a:rPr>
              <a:t>new</a:t>
            </a:r>
            <a:r>
              <a:rPr lang="en-US" sz="1800" dirty="0" smtClean="0"/>
              <a:t> </a:t>
            </a:r>
            <a:r>
              <a:rPr lang="en-US" sz="1800" dirty="0" err="1" smtClean="0"/>
              <a:t>OrderPresentationModelTester</a:t>
            </a:r>
            <a:r>
              <a:rPr lang="en-US" sz="1800" dirty="0" smtClean="0"/>
              <a:t>();</a:t>
            </a:r>
          </a:p>
          <a:p>
            <a:pPr>
              <a:buNone/>
            </a:pPr>
            <a:r>
              <a:rPr lang="en-US" sz="1800" dirty="0" smtClean="0"/>
              <a:t>	orderPresentationModel.openCreateNewOrderPopUp();</a:t>
            </a:r>
          </a:p>
          <a:p>
            <a:pPr>
              <a:buNone/>
            </a:pPr>
            <a:r>
              <a:rPr lang="en-US" sz="1800" dirty="0" smtClean="0"/>
              <a:t>	</a:t>
            </a:r>
            <a:r>
              <a:rPr lang="en-US" sz="1800" dirty="0" smtClean="0">
                <a:solidFill>
                  <a:srgbClr val="0070C0"/>
                </a:solidFill>
              </a:rPr>
              <a:t>var</a:t>
            </a:r>
            <a:r>
              <a:rPr lang="en-US" sz="1800" dirty="0" smtClean="0"/>
              <a:t> lastEvent: SM_PopupComponentEvent = eventRecorder.getLastEvent() </a:t>
            </a:r>
            <a:r>
              <a:rPr lang="en-US" sz="1800" dirty="0" smtClean="0">
                <a:solidFill>
                  <a:srgbClr val="0070C0"/>
                </a:solidFill>
              </a:rPr>
              <a:t>as</a:t>
            </a:r>
            <a:r>
              <a:rPr lang="en-US" sz="1800" dirty="0" smtClean="0"/>
              <a:t> 					SM_PopupComponentEvent ;</a:t>
            </a:r>
          </a:p>
          <a:p>
            <a:pPr>
              <a:buNone/>
            </a:pPr>
            <a:r>
              <a:rPr lang="en-US" sz="1800" dirty="0" smtClean="0"/>
              <a:t>	</a:t>
            </a:r>
          </a:p>
          <a:p>
            <a:pPr>
              <a:buNone/>
            </a:pPr>
            <a:r>
              <a:rPr lang="en-US" sz="1800" dirty="0" smtClean="0"/>
              <a:t>	</a:t>
            </a:r>
            <a:r>
              <a:rPr lang="en-US" sz="1800" dirty="0" err="1" smtClean="0"/>
              <a:t>CairngormEventRecorder.destroy</a:t>
            </a:r>
            <a:r>
              <a:rPr lang="en-US" sz="1800" dirty="0" smtClean="0"/>
              <a:t>(</a:t>
            </a:r>
            <a:r>
              <a:rPr lang="en-US" sz="1800" dirty="0" err="1" smtClean="0"/>
              <a:t>eventRecorder</a:t>
            </a:r>
            <a:r>
              <a:rPr lang="en-US" sz="1800" dirty="0" smtClean="0"/>
              <a:t>);</a:t>
            </a:r>
          </a:p>
          <a:p>
            <a:pPr>
              <a:buNone/>
            </a:pPr>
            <a:r>
              <a:rPr lang="en-US" sz="1800" dirty="0" smtClean="0"/>
              <a:t> 	</a:t>
            </a:r>
          </a:p>
          <a:p>
            <a:pPr>
              <a:buNone/>
            </a:pPr>
            <a:r>
              <a:rPr lang="en-US" sz="1800" dirty="0" smtClean="0"/>
              <a:t>	assertNotNull(“Not Null”, lastEvent);</a:t>
            </a:r>
          </a:p>
          <a:p>
            <a:pPr>
              <a:buNone/>
            </a:pPr>
            <a:r>
              <a:rPr lang="en-US" sz="1800" dirty="0" smtClean="0"/>
              <a:t>	assertTrue(“Popup Component”, lastEvent.component </a:t>
            </a:r>
            <a:r>
              <a:rPr lang="en-US" sz="1800" dirty="0" smtClean="0">
                <a:solidFill>
                  <a:srgbClr val="0070C0"/>
                </a:solidFill>
              </a:rPr>
              <a:t>is</a:t>
            </a:r>
            <a:r>
              <a:rPr lang="en-US" sz="1800" dirty="0" smtClean="0"/>
              <a:t> CreateOrderView);</a:t>
            </a:r>
          </a:p>
          <a:p>
            <a:pPr>
              <a:buNone/>
            </a:pPr>
            <a:r>
              <a:rPr lang="en-US" sz="1800" dirty="0" smtClean="0"/>
              <a:t>	assertTrue(“Modal”, lastEvent.modal);</a:t>
            </a:r>
          </a:p>
          <a:p>
            <a:pPr>
              <a:buNone/>
            </a:pPr>
            <a:r>
              <a:rPr lang="en-US" sz="1800" dirty="0" smtClean="0"/>
              <a:t>}</a:t>
            </a:r>
          </a:p>
          <a:p>
            <a:endParaRPr lang="en-US" sz="1800" dirty="0"/>
          </a:p>
        </p:txBody>
      </p:sp>
      <p:sp>
        <p:nvSpPr>
          <p:cNvPr id="6" name="TextBox 5"/>
          <p:cNvSpPr txBox="1"/>
          <p:nvPr/>
        </p:nvSpPr>
        <p:spPr>
          <a:xfrm rot="16200000">
            <a:off x="-376375" y="3481001"/>
            <a:ext cx="1352553" cy="276999"/>
          </a:xfrm>
          <a:prstGeom prst="rect">
            <a:avLst/>
          </a:prstGeom>
          <a:noFill/>
        </p:spPr>
        <p:txBody>
          <a:bodyPr wrap="square" rtlCol="0">
            <a:spAutoFit/>
          </a:bodyPr>
          <a:lstStyle/>
          <a:p>
            <a:pPr algn="ctr"/>
            <a:r>
              <a:rPr lang="en-US" sz="1200" b="1" dirty="0" smtClean="0">
                <a:solidFill>
                  <a:schemeClr val="accent1">
                    <a:lumMod val="75000"/>
                  </a:schemeClr>
                </a:solidFill>
              </a:rPr>
              <a:t>SETUP</a:t>
            </a:r>
            <a:endParaRPr lang="en-US" sz="12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925" y="4905375"/>
            <a:ext cx="8810625" cy="8763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OrderPresentationModelTest</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sz="1800" dirty="0" smtClean="0"/>
              <a:t>[Test] </a:t>
            </a:r>
          </a:p>
          <a:p>
            <a:pPr>
              <a:buNone/>
            </a:pPr>
            <a:r>
              <a:rPr lang="en-US" sz="1800" dirty="0" smtClean="0">
                <a:solidFill>
                  <a:srgbClr val="0070C0"/>
                </a:solidFill>
              </a:rPr>
              <a:t>public function </a:t>
            </a:r>
            <a:r>
              <a:rPr lang="en-US" sz="1800" dirty="0" smtClean="0"/>
              <a:t>openCreateNewOrderPopup_NotMSO_PopupEventWCreateOrderView():</a:t>
            </a:r>
            <a:r>
              <a:rPr lang="en-US" sz="1800" dirty="0" smtClean="0">
                <a:solidFill>
                  <a:srgbClr val="0070C0"/>
                </a:solidFill>
              </a:rPr>
              <a:t>void</a:t>
            </a:r>
          </a:p>
          <a:p>
            <a:pPr>
              <a:buNone/>
            </a:pPr>
            <a:r>
              <a:rPr lang="en-US" sz="1800" dirty="0" smtClean="0"/>
              <a:t>{</a:t>
            </a:r>
          </a:p>
          <a:p>
            <a:pPr>
              <a:buNone/>
            </a:pPr>
            <a:r>
              <a:rPr lang="en-US" sz="1800" dirty="0" smtClean="0">
                <a:solidFill>
                  <a:srgbClr val="0070C0"/>
                </a:solidFill>
              </a:rPr>
              <a:t>	</a:t>
            </a:r>
            <a:r>
              <a:rPr lang="en-US" sz="1800" dirty="0" err="1" smtClean="0">
                <a:solidFill>
                  <a:srgbClr val="0070C0"/>
                </a:solidFill>
              </a:rPr>
              <a:t>var</a:t>
            </a:r>
            <a:r>
              <a:rPr lang="en-US" sz="1800" dirty="0" smtClean="0"/>
              <a:t> </a:t>
            </a:r>
            <a:r>
              <a:rPr lang="en-US" sz="1800" dirty="0" err="1" smtClean="0"/>
              <a:t>eventRecorder:CairngormEventRecorder</a:t>
            </a:r>
            <a:r>
              <a:rPr lang="en-US" sz="1800" dirty="0" smtClean="0"/>
              <a:t> = </a:t>
            </a:r>
            <a:r>
              <a:rPr lang="en-US" sz="1800" dirty="0" err="1" smtClean="0"/>
              <a:t>CairngormEventRecorder.create</a:t>
            </a:r>
            <a:r>
              <a:rPr lang="en-US" sz="1800" dirty="0" smtClean="0"/>
              <a:t>(); 	</a:t>
            </a:r>
          </a:p>
          <a:p>
            <a:pPr>
              <a:buNone/>
            </a:pPr>
            <a:r>
              <a:rPr lang="en-US" sz="1800" dirty="0" smtClean="0">
                <a:solidFill>
                  <a:srgbClr val="0070C0"/>
                </a:solidFill>
              </a:rPr>
              <a:t>	</a:t>
            </a:r>
          </a:p>
          <a:p>
            <a:pPr>
              <a:buNone/>
            </a:pPr>
            <a:r>
              <a:rPr lang="en-US" sz="1800" dirty="0" smtClean="0">
                <a:solidFill>
                  <a:srgbClr val="0070C0"/>
                </a:solidFill>
              </a:rPr>
              <a:t>	</a:t>
            </a:r>
            <a:r>
              <a:rPr lang="en-US" sz="1800" dirty="0" err="1" smtClean="0">
                <a:solidFill>
                  <a:srgbClr val="0070C0"/>
                </a:solidFill>
              </a:rPr>
              <a:t>var</a:t>
            </a:r>
            <a:r>
              <a:rPr lang="en-US" sz="1800" dirty="0" smtClean="0"/>
              <a:t> orderPresentationModel:OrderPresentationModel = 				</a:t>
            </a:r>
            <a:r>
              <a:rPr lang="en-US" sz="1800" dirty="0" smtClean="0">
                <a:solidFill>
                  <a:srgbClr val="0070C0"/>
                </a:solidFill>
              </a:rPr>
              <a:t>new</a:t>
            </a:r>
            <a:r>
              <a:rPr lang="en-US" sz="1800" dirty="0" smtClean="0"/>
              <a:t> </a:t>
            </a:r>
            <a:r>
              <a:rPr lang="en-US" sz="1800" dirty="0" err="1" smtClean="0"/>
              <a:t>OrderPresentationModelTester</a:t>
            </a:r>
            <a:r>
              <a:rPr lang="en-US" sz="1800" dirty="0" smtClean="0"/>
              <a:t>();</a:t>
            </a:r>
          </a:p>
          <a:p>
            <a:pPr>
              <a:buNone/>
            </a:pPr>
            <a:r>
              <a:rPr lang="en-US" sz="1800" dirty="0" smtClean="0"/>
              <a:t>	orderPresentationModel.openCreateNewOrderPopUp();</a:t>
            </a:r>
          </a:p>
          <a:p>
            <a:pPr>
              <a:buNone/>
            </a:pPr>
            <a:r>
              <a:rPr lang="en-US" sz="1800" dirty="0" smtClean="0"/>
              <a:t>	</a:t>
            </a:r>
            <a:r>
              <a:rPr lang="en-US" sz="1800" dirty="0" smtClean="0">
                <a:solidFill>
                  <a:srgbClr val="0070C0"/>
                </a:solidFill>
              </a:rPr>
              <a:t>var</a:t>
            </a:r>
            <a:r>
              <a:rPr lang="en-US" sz="1800" dirty="0" smtClean="0"/>
              <a:t> lastEvent: SM_PopupComponentEvent = eventRecorder.getLastEvent() </a:t>
            </a:r>
            <a:r>
              <a:rPr lang="en-US" sz="1800" dirty="0" smtClean="0">
                <a:solidFill>
                  <a:srgbClr val="0070C0"/>
                </a:solidFill>
              </a:rPr>
              <a:t>as</a:t>
            </a:r>
            <a:r>
              <a:rPr lang="en-US" sz="1800" dirty="0" smtClean="0"/>
              <a:t> 					SM_PopupComponentEvent ;</a:t>
            </a:r>
          </a:p>
          <a:p>
            <a:pPr>
              <a:buNone/>
            </a:pPr>
            <a:r>
              <a:rPr lang="en-US" sz="1800" dirty="0" smtClean="0"/>
              <a:t>	</a:t>
            </a:r>
          </a:p>
          <a:p>
            <a:pPr>
              <a:buNone/>
            </a:pPr>
            <a:r>
              <a:rPr lang="en-US" sz="1800" dirty="0" smtClean="0"/>
              <a:t>	</a:t>
            </a:r>
            <a:r>
              <a:rPr lang="en-US" sz="1800" dirty="0" err="1" smtClean="0"/>
              <a:t>CairngormEventRecorder.destroy</a:t>
            </a:r>
            <a:r>
              <a:rPr lang="en-US" sz="1800" dirty="0" smtClean="0"/>
              <a:t>(</a:t>
            </a:r>
            <a:r>
              <a:rPr lang="en-US" sz="1800" dirty="0" err="1" smtClean="0"/>
              <a:t>eventRecorder</a:t>
            </a:r>
            <a:r>
              <a:rPr lang="en-US" sz="1800" dirty="0" smtClean="0"/>
              <a:t>);</a:t>
            </a:r>
          </a:p>
          <a:p>
            <a:pPr>
              <a:buNone/>
            </a:pPr>
            <a:r>
              <a:rPr lang="en-US" sz="1800" dirty="0" smtClean="0"/>
              <a:t> 	</a:t>
            </a:r>
          </a:p>
          <a:p>
            <a:pPr>
              <a:buNone/>
            </a:pPr>
            <a:r>
              <a:rPr lang="en-US" sz="1800" dirty="0" smtClean="0"/>
              <a:t>	assertNotNull(“Not Null”, lastEvent);</a:t>
            </a:r>
          </a:p>
          <a:p>
            <a:pPr>
              <a:buNone/>
            </a:pPr>
            <a:r>
              <a:rPr lang="en-US" sz="1800" dirty="0" smtClean="0"/>
              <a:t>	assertTrue(“Popup Component”, lastEvent.component </a:t>
            </a:r>
            <a:r>
              <a:rPr lang="en-US" sz="1800" dirty="0" smtClean="0">
                <a:solidFill>
                  <a:srgbClr val="0070C0"/>
                </a:solidFill>
              </a:rPr>
              <a:t>is</a:t>
            </a:r>
            <a:r>
              <a:rPr lang="en-US" sz="1800" dirty="0" smtClean="0"/>
              <a:t> CreateOrderView);</a:t>
            </a:r>
          </a:p>
          <a:p>
            <a:pPr>
              <a:buNone/>
            </a:pPr>
            <a:r>
              <a:rPr lang="en-US" sz="1800" dirty="0" smtClean="0"/>
              <a:t>	assertTrue(“Modal”, lastEvent.modal);</a:t>
            </a:r>
          </a:p>
          <a:p>
            <a:pPr>
              <a:buNone/>
            </a:pPr>
            <a:r>
              <a:rPr lang="en-US" sz="1800" dirty="0" smtClean="0"/>
              <a:t>}</a:t>
            </a:r>
          </a:p>
          <a:p>
            <a:endParaRPr lang="en-US" sz="1800" dirty="0"/>
          </a:p>
        </p:txBody>
      </p:sp>
      <p:sp>
        <p:nvSpPr>
          <p:cNvPr id="7" name="TextBox 6"/>
          <p:cNvSpPr txBox="1"/>
          <p:nvPr/>
        </p:nvSpPr>
        <p:spPr>
          <a:xfrm rot="16200000">
            <a:off x="-123960" y="5200263"/>
            <a:ext cx="866776" cy="276999"/>
          </a:xfrm>
          <a:prstGeom prst="rect">
            <a:avLst/>
          </a:prstGeom>
          <a:noFill/>
        </p:spPr>
        <p:txBody>
          <a:bodyPr wrap="square" rtlCol="0">
            <a:spAutoFit/>
          </a:bodyPr>
          <a:lstStyle/>
          <a:p>
            <a:pPr algn="ctr"/>
            <a:r>
              <a:rPr lang="en-US" sz="1200" b="1" dirty="0" smtClean="0">
                <a:solidFill>
                  <a:schemeClr val="accent1">
                    <a:lumMod val="75000"/>
                  </a:schemeClr>
                </a:solidFill>
              </a:rPr>
              <a:t>TESTS</a:t>
            </a:r>
            <a:endParaRPr lang="en-US" sz="1200" b="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Tests Pass</a:t>
            </a:r>
            <a:endParaRPr lang="en-US" dirty="0"/>
          </a:p>
        </p:txBody>
      </p:sp>
      <p:pic>
        <p:nvPicPr>
          <p:cNvPr id="15362" name="Picture 2" descr="C:\Users\Drew\Documents\SquaredI\Presentations\Refactoring Case Study\images\pass_fail1.jpg"/>
          <p:cNvPicPr>
            <a:picLocks noChangeAspect="1" noChangeArrowheads="1"/>
          </p:cNvPicPr>
          <p:nvPr/>
        </p:nvPicPr>
        <p:blipFill>
          <a:blip r:embed="rId2" cstate="print"/>
          <a:srcRect/>
          <a:stretch>
            <a:fillRect/>
          </a:stretch>
        </p:blipFill>
        <p:spPr bwMode="auto">
          <a:xfrm>
            <a:off x="1828800" y="1600200"/>
            <a:ext cx="5393933" cy="48006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3743325"/>
            <a:ext cx="1943100" cy="28574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idx="1"/>
          </p:nvPr>
        </p:nvSpPr>
        <p:spPr/>
        <p:txBody>
          <a:bodyPr/>
          <a:lstStyle/>
          <a:p>
            <a:r>
              <a:rPr lang="en-US" dirty="0" smtClean="0"/>
              <a:t>Original</a:t>
            </a:r>
            <a:endParaRPr lang="en-US" dirty="0"/>
          </a:p>
        </p:txBody>
      </p:sp>
      <p:sp>
        <p:nvSpPr>
          <p:cNvPr id="7" name="Text Placeholder 6"/>
          <p:cNvSpPr>
            <a:spLocks noGrp="1"/>
          </p:cNvSpPr>
          <p:nvPr>
            <p:ph type="body" sz="half" idx="3"/>
          </p:nvPr>
        </p:nvSpPr>
        <p:spPr>
          <a:effectLst/>
        </p:spPr>
        <p:txBody>
          <a:bodyPr/>
          <a:lstStyle/>
          <a:p>
            <a:r>
              <a:rPr lang="en-US" dirty="0" smtClean="0">
                <a:effectLst>
                  <a:outerShdw blurRad="50800" dist="38100" dir="2700000" algn="tl" rotWithShape="0">
                    <a:prstClr val="black">
                      <a:alpha val="40000"/>
                    </a:prstClr>
                  </a:outerShdw>
                </a:effectLst>
              </a:rPr>
              <a:t>Extracted Method</a:t>
            </a:r>
            <a:endParaRPr lang="en-US" dirty="0">
              <a:effectLst>
                <a:outerShdw blurRad="50800" dist="38100" dir="2700000" algn="tl" rotWithShape="0">
                  <a:prstClr val="black">
                    <a:alpha val="40000"/>
                  </a:prstClr>
                </a:outerShdw>
              </a:effectLst>
            </a:endParaRPr>
          </a:p>
        </p:txBody>
      </p:sp>
      <p:sp>
        <p:nvSpPr>
          <p:cNvPr id="4" name="Content Placeholder 3"/>
          <p:cNvSpPr>
            <a:spLocks noGrp="1"/>
          </p:cNvSpPr>
          <p:nvPr>
            <p:ph sz="quarter" idx="2"/>
          </p:nvPr>
        </p:nvSpPr>
        <p:spPr/>
        <p:txBody>
          <a:bodyPr>
            <a:normAutofit/>
          </a:bodyPr>
          <a:lstStyle/>
          <a:p>
            <a:pPr>
              <a:buNone/>
            </a:pPr>
            <a:r>
              <a:rPr lang="en-US" sz="1700" dirty="0" smtClean="0">
                <a:solidFill>
                  <a:srgbClr val="0070C0"/>
                </a:solidFill>
              </a:rPr>
              <a:t>private function </a:t>
            </a:r>
            <a:r>
              <a:rPr lang="en-US" sz="1700" dirty="0" err="1" smtClean="0"/>
              <a:t>alertMSOToUser</a:t>
            </a:r>
            <a:r>
              <a:rPr lang="en-US" sz="1700" dirty="0" smtClean="0"/>
              <a:t> (</a:t>
            </a:r>
          </a:p>
          <a:p>
            <a:pPr>
              <a:buNone/>
            </a:pPr>
            <a:r>
              <a:rPr lang="en-US" sz="1700" dirty="0" smtClean="0"/>
              <a:t>		</a:t>
            </a:r>
            <a:r>
              <a:rPr lang="en-US" sz="1700" dirty="0" err="1" smtClean="0"/>
              <a:t>requestType</a:t>
            </a:r>
            <a:r>
              <a:rPr lang="en-US" sz="1700" dirty="0" err="1" smtClean="0">
                <a:solidFill>
                  <a:srgbClr val="0070C0"/>
                </a:solidFill>
              </a:rPr>
              <a:t>:String</a:t>
            </a:r>
            <a:r>
              <a:rPr lang="en-US" sz="1700" dirty="0" smtClean="0"/>
              <a:t>): </a:t>
            </a:r>
            <a:r>
              <a:rPr lang="en-US" sz="1700" dirty="0" smtClean="0">
                <a:solidFill>
                  <a:srgbClr val="0070C0"/>
                </a:solidFill>
              </a:rPr>
              <a:t>void</a:t>
            </a:r>
          </a:p>
          <a:p>
            <a:pPr>
              <a:buNone/>
            </a:pPr>
            <a:r>
              <a:rPr lang="en-US" sz="1700" dirty="0" smtClean="0"/>
              <a:t>{</a:t>
            </a:r>
          </a:p>
          <a:p>
            <a:pPr>
              <a:buNone/>
            </a:pPr>
            <a:r>
              <a:rPr lang="en-US" sz="1700" dirty="0" smtClean="0"/>
              <a:t>	…</a:t>
            </a:r>
          </a:p>
          <a:p>
            <a:pPr>
              <a:buNone/>
            </a:pPr>
            <a:r>
              <a:rPr lang="en-US" sz="1700" dirty="0" smtClean="0"/>
              <a:t>     </a:t>
            </a:r>
            <a:r>
              <a:rPr lang="en-US" sz="1700" dirty="0" err="1" smtClean="0"/>
              <a:t>Alert.show</a:t>
            </a:r>
            <a:r>
              <a:rPr lang="en-US" sz="1700" dirty="0" smtClean="0"/>
              <a:t>(</a:t>
            </a:r>
            <a:r>
              <a:rPr lang="en-US" sz="1700" dirty="0" err="1" smtClean="0"/>
              <a:t>requestType</a:t>
            </a:r>
            <a:r>
              <a:rPr lang="en-US" sz="1700" dirty="0" smtClean="0"/>
              <a:t>)</a:t>
            </a:r>
          </a:p>
          <a:p>
            <a:pPr>
              <a:buNone/>
            </a:pPr>
            <a:r>
              <a:rPr lang="en-US" sz="1700" dirty="0" smtClean="0"/>
              <a:t>}</a:t>
            </a:r>
          </a:p>
        </p:txBody>
      </p:sp>
      <p:sp>
        <p:nvSpPr>
          <p:cNvPr id="5" name="Content Placeholder 4"/>
          <p:cNvSpPr>
            <a:spLocks noGrp="1"/>
          </p:cNvSpPr>
          <p:nvPr>
            <p:ph sz="quarter" idx="4"/>
          </p:nvPr>
        </p:nvSpPr>
        <p:spPr>
          <a:xfrm>
            <a:off x="4829175" y="2471383"/>
            <a:ext cx="4010024" cy="3822192"/>
          </a:xfrm>
        </p:spPr>
        <p:txBody>
          <a:bodyPr>
            <a:normAutofit/>
          </a:bodyPr>
          <a:lstStyle/>
          <a:p>
            <a:pPr>
              <a:buNone/>
            </a:pPr>
            <a:r>
              <a:rPr lang="en-US" sz="1700" dirty="0" smtClean="0">
                <a:solidFill>
                  <a:srgbClr val="0070C0"/>
                </a:solidFill>
              </a:rPr>
              <a:t>private function </a:t>
            </a:r>
            <a:r>
              <a:rPr lang="en-US" sz="1700" dirty="0" err="1" smtClean="0"/>
              <a:t>alertMSOToUser</a:t>
            </a:r>
            <a:r>
              <a:rPr lang="en-US" sz="1700" dirty="0" smtClean="0"/>
              <a:t> (</a:t>
            </a:r>
          </a:p>
          <a:p>
            <a:pPr>
              <a:buNone/>
            </a:pPr>
            <a:r>
              <a:rPr lang="en-US" sz="1700" dirty="0" smtClean="0"/>
              <a:t>		</a:t>
            </a:r>
            <a:r>
              <a:rPr lang="en-US" sz="1700" dirty="0" err="1" smtClean="0"/>
              <a:t>requestType</a:t>
            </a:r>
            <a:r>
              <a:rPr lang="en-US" sz="1700" dirty="0" err="1" smtClean="0">
                <a:solidFill>
                  <a:srgbClr val="0070C0"/>
                </a:solidFill>
              </a:rPr>
              <a:t>:String</a:t>
            </a:r>
            <a:r>
              <a:rPr lang="en-US" sz="1700" dirty="0" smtClean="0"/>
              <a:t>): </a:t>
            </a:r>
            <a:r>
              <a:rPr lang="en-US" sz="1700" dirty="0" smtClean="0">
                <a:solidFill>
                  <a:srgbClr val="0070C0"/>
                </a:solidFill>
              </a:rPr>
              <a:t>void</a:t>
            </a:r>
          </a:p>
          <a:p>
            <a:pPr>
              <a:buNone/>
            </a:pPr>
            <a:r>
              <a:rPr lang="en-US" sz="1700" dirty="0" smtClean="0"/>
              <a:t>{</a:t>
            </a:r>
          </a:p>
          <a:p>
            <a:pPr>
              <a:buNone/>
            </a:pPr>
            <a:r>
              <a:rPr lang="en-US" sz="1700" dirty="0" smtClean="0"/>
              <a:t>	…</a:t>
            </a:r>
          </a:p>
          <a:p>
            <a:pPr>
              <a:buNone/>
            </a:pPr>
            <a:r>
              <a:rPr lang="en-US" sz="1700" dirty="0" smtClean="0"/>
              <a:t>    </a:t>
            </a:r>
            <a:r>
              <a:rPr lang="en-US" sz="1700" dirty="0" err="1" smtClean="0"/>
              <a:t>createAlert</a:t>
            </a:r>
            <a:r>
              <a:rPr lang="en-US" sz="1700" dirty="0" smtClean="0"/>
              <a:t>(</a:t>
            </a:r>
            <a:r>
              <a:rPr lang="en-US" sz="1700" dirty="0" err="1" smtClean="0"/>
              <a:t>requestType</a:t>
            </a:r>
            <a:r>
              <a:rPr lang="en-US" sz="1700" dirty="0" smtClean="0"/>
              <a:t>)</a:t>
            </a:r>
          </a:p>
          <a:p>
            <a:pPr>
              <a:buNone/>
            </a:pPr>
            <a:r>
              <a:rPr lang="en-US" sz="1700" dirty="0" smtClean="0"/>
              <a:t>}</a:t>
            </a:r>
          </a:p>
          <a:p>
            <a:pPr>
              <a:buNone/>
            </a:pPr>
            <a:endParaRPr lang="en-US" sz="1700" dirty="0" smtClean="0"/>
          </a:p>
          <a:p>
            <a:pPr>
              <a:buNone/>
            </a:pPr>
            <a:r>
              <a:rPr lang="en-US" sz="1700" dirty="0" smtClean="0">
                <a:solidFill>
                  <a:srgbClr val="0070C0"/>
                </a:solidFill>
              </a:rPr>
              <a:t>protected</a:t>
            </a:r>
            <a:r>
              <a:rPr lang="en-US" sz="1700" dirty="0" smtClean="0"/>
              <a:t> </a:t>
            </a:r>
            <a:r>
              <a:rPr lang="en-US" sz="1700" dirty="0" smtClean="0">
                <a:solidFill>
                  <a:srgbClr val="0070C0"/>
                </a:solidFill>
              </a:rPr>
              <a:t>function</a:t>
            </a:r>
            <a:r>
              <a:rPr lang="en-US" sz="1700" dirty="0" smtClean="0"/>
              <a:t> </a:t>
            </a:r>
            <a:r>
              <a:rPr lang="en-US" sz="1700" dirty="0" err="1" smtClean="0"/>
              <a:t>createAlert</a:t>
            </a:r>
            <a:r>
              <a:rPr lang="en-US" sz="1700" dirty="0" smtClean="0"/>
              <a:t>(</a:t>
            </a:r>
            <a:r>
              <a:rPr lang="en-US" sz="1700" dirty="0" err="1" smtClean="0"/>
              <a:t>msg:</a:t>
            </a:r>
            <a:r>
              <a:rPr lang="en-US" sz="1700" dirty="0" err="1" smtClean="0">
                <a:solidFill>
                  <a:srgbClr val="0070C0"/>
                </a:solidFill>
              </a:rPr>
              <a:t>String</a:t>
            </a:r>
            <a:r>
              <a:rPr lang="en-US" sz="1700" dirty="0" smtClean="0"/>
              <a:t>):</a:t>
            </a:r>
            <a:r>
              <a:rPr lang="en-US" sz="1700" dirty="0" smtClean="0">
                <a:solidFill>
                  <a:srgbClr val="0070C0"/>
                </a:solidFill>
              </a:rPr>
              <a:t>void</a:t>
            </a:r>
          </a:p>
          <a:p>
            <a:pPr>
              <a:buNone/>
            </a:pPr>
            <a:r>
              <a:rPr lang="en-US" sz="1700" dirty="0" smtClean="0"/>
              <a:t>{</a:t>
            </a:r>
          </a:p>
          <a:p>
            <a:pPr>
              <a:buNone/>
            </a:pPr>
            <a:r>
              <a:rPr lang="en-US" sz="1700" dirty="0" smtClean="0"/>
              <a:t>	</a:t>
            </a:r>
            <a:r>
              <a:rPr lang="en-US" sz="1700" dirty="0" err="1" smtClean="0"/>
              <a:t>Alert.show</a:t>
            </a:r>
            <a:r>
              <a:rPr lang="en-US" sz="1700" dirty="0" smtClean="0"/>
              <a:t>(</a:t>
            </a:r>
            <a:r>
              <a:rPr lang="en-US" sz="1700" dirty="0" err="1" smtClean="0"/>
              <a:t>msg</a:t>
            </a:r>
            <a:r>
              <a:rPr lang="en-US" sz="1700" dirty="0" smtClean="0"/>
              <a:t>)</a:t>
            </a:r>
          </a:p>
          <a:p>
            <a:pPr>
              <a:buNone/>
            </a:pPr>
            <a:r>
              <a:rPr lang="en-US" sz="1700" dirty="0" smtClean="0"/>
              <a:t>}</a:t>
            </a:r>
          </a:p>
          <a:p>
            <a:pPr>
              <a:buNone/>
            </a:pPr>
            <a:endParaRPr lang="en-US" sz="1700" dirty="0" smtClean="0"/>
          </a:p>
        </p:txBody>
      </p:sp>
      <p:sp>
        <p:nvSpPr>
          <p:cNvPr id="2" name="Title 1"/>
          <p:cNvSpPr>
            <a:spLocks noGrp="1"/>
          </p:cNvSpPr>
          <p:nvPr>
            <p:ph type="title"/>
          </p:nvPr>
        </p:nvSpPr>
        <p:spPr/>
        <p:txBody>
          <a:bodyPr>
            <a:normAutofit/>
          </a:bodyPr>
          <a:lstStyle/>
          <a:p>
            <a:r>
              <a:rPr lang="en-US" dirty="0" smtClean="0"/>
              <a:t>Extract &amp; Override: </a:t>
            </a:r>
            <a:r>
              <a:rPr lang="en-US" dirty="0" err="1" smtClean="0"/>
              <a:t>alertMSOToUser</a:t>
            </a:r>
            <a:endParaRPr lang="en-US" dirty="0"/>
          </a:p>
        </p:txBody>
      </p:sp>
      <p:pic>
        <p:nvPicPr>
          <p:cNvPr id="11" name="Picture 2" descr="C:\Users\Drew\Documents\SquaredI\Presentations\Refactoring Case Study\images\glass_numbers.png"/>
          <p:cNvPicPr>
            <a:picLocks noChangeAspect="1" noChangeArrowheads="1"/>
          </p:cNvPicPr>
          <p:nvPr/>
        </p:nvPicPr>
        <p:blipFill>
          <a:blip r:embed="rId2" cstate="print">
            <a:clrChange>
              <a:clrFrom>
                <a:srgbClr val="FFFFFF"/>
              </a:clrFrom>
              <a:clrTo>
                <a:srgbClr val="FFFFFF">
                  <a:alpha val="0"/>
                </a:srgbClr>
              </a:clrTo>
            </a:clrChange>
          </a:blip>
          <a:srcRect l="50217" t="17434" r="40267" b="21382"/>
          <a:stretch>
            <a:fillRect/>
          </a:stretch>
        </p:blipFill>
        <p:spPr bwMode="auto">
          <a:xfrm>
            <a:off x="4333875" y="1000125"/>
            <a:ext cx="495300" cy="520485"/>
          </a:xfrm>
          <a:prstGeom prst="rect">
            <a:avLst/>
          </a:prstGeom>
          <a:noFill/>
        </p:spPr>
      </p:pic>
      <p:sp>
        <p:nvSpPr>
          <p:cNvPr id="9" name="Line Callout 2 (Border and Accent Bar) 8"/>
          <p:cNvSpPr/>
          <p:nvPr/>
        </p:nvSpPr>
        <p:spPr>
          <a:xfrm>
            <a:off x="1895475" y="4991100"/>
            <a:ext cx="2495550" cy="1028700"/>
          </a:xfrm>
          <a:prstGeom prst="accentBorderCallout2">
            <a:avLst>
              <a:gd name="adj1" fmla="val 18750"/>
              <a:gd name="adj2" fmla="val -8333"/>
              <a:gd name="adj3" fmla="val 18750"/>
              <a:gd name="adj4" fmla="val -16667"/>
              <a:gd name="adj5" fmla="val -91601"/>
              <a:gd name="adj6" fmla="val 144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Other 7 arguments not shown for simplicity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build="p"/>
      <p:bldP spid="5" grpId="0"/>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62550" y="1533525"/>
            <a:ext cx="3819524" cy="3809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1925" y="3314699"/>
            <a:ext cx="8810625" cy="1495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normAutofit/>
          </a:bodyPr>
          <a:lstStyle/>
          <a:p>
            <a:r>
              <a:rPr lang="en-US" dirty="0" smtClean="0"/>
              <a:t>Subclass: </a:t>
            </a:r>
            <a:r>
              <a:rPr lang="en-US" dirty="0" err="1" smtClean="0"/>
              <a:t>OrderPresentationModelTester</a:t>
            </a:r>
            <a:endParaRPr lang="en-US" dirty="0"/>
          </a:p>
        </p:txBody>
      </p:sp>
      <p:pic>
        <p:nvPicPr>
          <p:cNvPr id="4" name="Picture 2" descr="C:\Users\Drew\Documents\SquaredI\Presentations\Refactoring Case Study\images\glass_numbers.png"/>
          <p:cNvPicPr>
            <a:picLocks noChangeAspect="1" noChangeArrowheads="1"/>
          </p:cNvPicPr>
          <p:nvPr/>
        </p:nvPicPr>
        <p:blipFill>
          <a:blip r:embed="rId2" cstate="print">
            <a:clrChange>
              <a:clrFrom>
                <a:srgbClr val="FFFFFF"/>
              </a:clrFrom>
              <a:clrTo>
                <a:srgbClr val="FFFFFF">
                  <a:alpha val="0"/>
                </a:srgbClr>
              </a:clrTo>
            </a:clrChange>
          </a:blip>
          <a:srcRect l="50217" t="17434" r="40267" b="21382"/>
          <a:stretch>
            <a:fillRect/>
          </a:stretch>
        </p:blipFill>
        <p:spPr bwMode="auto">
          <a:xfrm>
            <a:off x="4333875" y="1000125"/>
            <a:ext cx="495300" cy="520485"/>
          </a:xfrm>
          <a:prstGeom prst="rect">
            <a:avLst/>
          </a:prstGeom>
          <a:noFill/>
        </p:spPr>
      </p:pic>
      <p:sp>
        <p:nvSpPr>
          <p:cNvPr id="8" name="Content Placeholder 7"/>
          <p:cNvSpPr>
            <a:spLocks noGrp="1"/>
          </p:cNvSpPr>
          <p:nvPr>
            <p:ph sz="quarter" idx="1"/>
          </p:nvPr>
        </p:nvSpPr>
        <p:spPr>
          <a:xfrm>
            <a:off x="152400" y="1527048"/>
            <a:ext cx="8991600" cy="4572000"/>
          </a:xfrm>
        </p:spPr>
        <p:txBody>
          <a:bodyPr>
            <a:normAutofit/>
          </a:bodyPr>
          <a:lstStyle/>
          <a:p>
            <a:pPr>
              <a:buNone/>
            </a:pPr>
            <a:r>
              <a:rPr lang="en-US" sz="2000" dirty="0" smtClean="0">
                <a:solidFill>
                  <a:srgbClr val="0070C0"/>
                </a:solidFill>
              </a:rPr>
              <a:t>public class </a:t>
            </a:r>
            <a:r>
              <a:rPr lang="en-US" sz="2000" dirty="0" smtClean="0"/>
              <a:t>OrderPresentationModelTester </a:t>
            </a:r>
            <a:r>
              <a:rPr lang="en-US" sz="2000" dirty="0" smtClean="0">
                <a:solidFill>
                  <a:srgbClr val="0070C0"/>
                </a:solidFill>
              </a:rPr>
              <a:t>extends</a:t>
            </a:r>
            <a:r>
              <a:rPr lang="en-US" sz="2000" dirty="0" smtClean="0"/>
              <a:t> OrderPresentationModel</a:t>
            </a:r>
          </a:p>
          <a:p>
            <a:pPr>
              <a:buNone/>
            </a:pPr>
            <a:r>
              <a:rPr lang="en-US" sz="2000" dirty="0" smtClean="0"/>
              <a:t>{</a:t>
            </a:r>
          </a:p>
          <a:p>
            <a:pPr>
              <a:buNone/>
            </a:pPr>
            <a:r>
              <a:rPr lang="en-US" sz="2000" dirty="0" smtClean="0"/>
              <a:t>	…</a:t>
            </a:r>
          </a:p>
          <a:p>
            <a:pPr>
              <a:buNone/>
            </a:pPr>
            <a:r>
              <a:rPr lang="en-US" sz="2000" dirty="0" smtClean="0">
                <a:solidFill>
                  <a:srgbClr val="0070C0"/>
                </a:solidFill>
              </a:rPr>
              <a:t>    public </a:t>
            </a:r>
            <a:r>
              <a:rPr lang="en-US" sz="2000" dirty="0" err="1" smtClean="0">
                <a:solidFill>
                  <a:srgbClr val="0070C0"/>
                </a:solidFill>
              </a:rPr>
              <a:t>var</a:t>
            </a:r>
            <a:r>
              <a:rPr lang="en-US" sz="2000" dirty="0" smtClean="0">
                <a:solidFill>
                  <a:srgbClr val="0070C0"/>
                </a:solidFill>
              </a:rPr>
              <a:t> </a:t>
            </a:r>
            <a:r>
              <a:rPr lang="en-US" sz="2000" dirty="0" err="1" smtClean="0"/>
              <a:t>alertMsg:</a:t>
            </a:r>
            <a:r>
              <a:rPr lang="en-US" sz="2000" dirty="0" err="1" smtClean="0">
                <a:solidFill>
                  <a:srgbClr val="0070C0"/>
                </a:solidFill>
              </a:rPr>
              <a:t>String</a:t>
            </a:r>
            <a:r>
              <a:rPr lang="en-US" sz="2000" dirty="0" smtClean="0"/>
              <a:t> = “”;</a:t>
            </a:r>
          </a:p>
          <a:p>
            <a:pPr>
              <a:buNone/>
            </a:pPr>
            <a:r>
              <a:rPr lang="en-US" sz="2000" dirty="0" smtClean="0"/>
              <a:t>	</a:t>
            </a:r>
          </a:p>
          <a:p>
            <a:pPr>
              <a:buNone/>
            </a:pPr>
            <a:r>
              <a:rPr lang="en-US" sz="2000" dirty="0" smtClean="0"/>
              <a:t>	</a:t>
            </a:r>
            <a:r>
              <a:rPr lang="en-US" sz="2000" dirty="0" smtClean="0">
                <a:solidFill>
                  <a:srgbClr val="0070C0"/>
                </a:solidFill>
              </a:rPr>
              <a:t>override protected function </a:t>
            </a:r>
            <a:r>
              <a:rPr lang="en-US" sz="2000" dirty="0" err="1" smtClean="0"/>
              <a:t>createAlert</a:t>
            </a:r>
            <a:r>
              <a:rPr lang="en-US" sz="2000" dirty="0" smtClean="0"/>
              <a:t>(</a:t>
            </a:r>
            <a:r>
              <a:rPr lang="en-US" sz="2000" dirty="0" err="1" smtClean="0"/>
              <a:t>msg:</a:t>
            </a:r>
            <a:r>
              <a:rPr lang="en-US" sz="2000" dirty="0" err="1" smtClean="0">
                <a:solidFill>
                  <a:srgbClr val="0070C0"/>
                </a:solidFill>
              </a:rPr>
              <a:t>String</a:t>
            </a:r>
            <a:r>
              <a:rPr lang="en-US" sz="2000" dirty="0" smtClean="0"/>
              <a:t>):</a:t>
            </a:r>
            <a:r>
              <a:rPr lang="en-US" sz="2000" dirty="0" smtClean="0">
                <a:solidFill>
                  <a:srgbClr val="0070C0"/>
                </a:solidFill>
              </a:rPr>
              <a:t>void</a:t>
            </a:r>
          </a:p>
          <a:p>
            <a:pPr>
              <a:buNone/>
            </a:pPr>
            <a:r>
              <a:rPr lang="en-US" sz="2000" dirty="0" smtClean="0"/>
              <a:t>	{</a:t>
            </a:r>
          </a:p>
          <a:p>
            <a:pPr>
              <a:buNone/>
            </a:pPr>
            <a:r>
              <a:rPr lang="en-US" sz="2000" dirty="0" smtClean="0"/>
              <a:t>		</a:t>
            </a:r>
            <a:r>
              <a:rPr lang="en-US" sz="2000" dirty="0" err="1" smtClean="0"/>
              <a:t>alertMsg</a:t>
            </a:r>
            <a:r>
              <a:rPr lang="en-US" sz="2000" dirty="0" smtClean="0"/>
              <a:t> = </a:t>
            </a:r>
            <a:r>
              <a:rPr lang="en-US" sz="2000" dirty="0" err="1" smtClean="0"/>
              <a:t>msg</a:t>
            </a:r>
            <a:r>
              <a:rPr lang="en-US" sz="2000" dirty="0" smtClean="0"/>
              <a:t>;</a:t>
            </a:r>
          </a:p>
          <a:p>
            <a:pPr>
              <a:buNone/>
            </a:pPr>
            <a:r>
              <a:rPr lang="en-US" sz="2000" dirty="0" smtClean="0"/>
              <a:t>	}</a:t>
            </a:r>
          </a:p>
          <a:p>
            <a:pPr>
              <a:buNone/>
            </a:pPr>
            <a:r>
              <a:rPr lang="en-US" sz="20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26" y="2819400"/>
            <a:ext cx="8820150" cy="15049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6200000">
            <a:off x="-442124" y="3415251"/>
            <a:ext cx="1484052" cy="276999"/>
          </a:xfrm>
          <a:prstGeom prst="rect">
            <a:avLst/>
          </a:prstGeom>
          <a:noFill/>
        </p:spPr>
        <p:txBody>
          <a:bodyPr wrap="square" rtlCol="0">
            <a:spAutoFit/>
          </a:bodyPr>
          <a:lstStyle/>
          <a:p>
            <a:pPr algn="ctr"/>
            <a:r>
              <a:rPr lang="en-US" sz="1200" b="1" dirty="0" smtClean="0">
                <a:solidFill>
                  <a:schemeClr val="accent1">
                    <a:lumMod val="75000"/>
                  </a:schemeClr>
                </a:solidFill>
              </a:rPr>
              <a:t>SETUP</a:t>
            </a:r>
            <a:endParaRPr lang="en-US" sz="1200" b="1" dirty="0">
              <a:solidFill>
                <a:schemeClr val="accent1">
                  <a:lumMod val="75000"/>
                </a:schemeClr>
              </a:solidFill>
            </a:endParaRPr>
          </a:p>
        </p:txBody>
      </p:sp>
      <p:sp>
        <p:nvSpPr>
          <p:cNvPr id="2" name="Title 1"/>
          <p:cNvSpPr>
            <a:spLocks noGrp="1"/>
          </p:cNvSpPr>
          <p:nvPr>
            <p:ph type="title"/>
          </p:nvPr>
        </p:nvSpPr>
        <p:spPr/>
        <p:txBody>
          <a:bodyPr>
            <a:normAutofit/>
          </a:bodyPr>
          <a:lstStyle/>
          <a:p>
            <a:r>
              <a:rPr lang="en-US" dirty="0" smtClean="0"/>
              <a:t>OrderPresentationModelTest - 2</a:t>
            </a:r>
            <a:r>
              <a:rPr lang="en-US" baseline="30000" dirty="0" smtClean="0"/>
              <a:t>nd</a:t>
            </a:r>
            <a:r>
              <a:rPr lang="en-US" dirty="0" smtClean="0"/>
              <a:t> Test</a:t>
            </a:r>
            <a:endParaRPr lang="en-US" dirty="0"/>
          </a:p>
        </p:txBody>
      </p:sp>
      <p:sp>
        <p:nvSpPr>
          <p:cNvPr id="3" name="Content Placeholder 2"/>
          <p:cNvSpPr>
            <a:spLocks noGrp="1"/>
          </p:cNvSpPr>
          <p:nvPr>
            <p:ph sz="quarter" idx="1"/>
          </p:nvPr>
        </p:nvSpPr>
        <p:spPr/>
        <p:txBody>
          <a:bodyPr>
            <a:normAutofit/>
          </a:bodyPr>
          <a:lstStyle/>
          <a:p>
            <a:pPr>
              <a:buNone/>
            </a:pPr>
            <a:r>
              <a:rPr lang="en-US" sz="1700" dirty="0" smtClean="0"/>
              <a:t>[Test]</a:t>
            </a:r>
          </a:p>
          <a:p>
            <a:pPr>
              <a:buNone/>
            </a:pPr>
            <a:r>
              <a:rPr lang="en-US" sz="1700" dirty="0" smtClean="0">
                <a:solidFill>
                  <a:srgbClr val="0070C0"/>
                </a:solidFill>
              </a:rPr>
              <a:t>public function </a:t>
            </a:r>
            <a:r>
              <a:rPr lang="en-US" sz="1700" dirty="0" smtClean="0"/>
              <a:t>openCreateNewOrderPopup_IsMSO_AlertResubmitModifiedSubmitedOrder():</a:t>
            </a:r>
            <a:r>
              <a:rPr lang="en-US" sz="1700" dirty="0" smtClean="0">
                <a:solidFill>
                  <a:srgbClr val="0070C0"/>
                </a:solidFill>
              </a:rPr>
              <a:t>void</a:t>
            </a:r>
          </a:p>
          <a:p>
            <a:pPr>
              <a:buNone/>
            </a:pPr>
            <a:r>
              <a:rPr lang="en-US" sz="1700" dirty="0" smtClean="0"/>
              <a:t>{</a:t>
            </a:r>
          </a:p>
          <a:p>
            <a:pPr>
              <a:buNone/>
            </a:pPr>
            <a:r>
              <a:rPr lang="en-US" sz="1700" dirty="0" smtClean="0"/>
              <a:t> 	…</a:t>
            </a:r>
          </a:p>
          <a:p>
            <a:pPr>
              <a:buNone/>
            </a:pPr>
            <a:r>
              <a:rPr lang="en-US" sz="1700" dirty="0" smtClean="0"/>
              <a:t>	</a:t>
            </a:r>
            <a:r>
              <a:rPr lang="en-US" sz="1700" dirty="0" err="1" smtClean="0">
                <a:solidFill>
                  <a:srgbClr val="0070C0"/>
                </a:solidFill>
              </a:rPr>
              <a:t>var</a:t>
            </a:r>
            <a:r>
              <a:rPr lang="en-US" sz="1700" dirty="0" smtClean="0"/>
              <a:t> </a:t>
            </a:r>
            <a:r>
              <a:rPr lang="en-US" sz="1700" dirty="0" err="1" smtClean="0"/>
              <a:t>expectedString:</a:t>
            </a:r>
            <a:r>
              <a:rPr lang="en-US" sz="1700" dirty="0" err="1" smtClean="0">
                <a:solidFill>
                  <a:srgbClr val="0070C0"/>
                </a:solidFill>
              </a:rPr>
              <a:t>String</a:t>
            </a:r>
            <a:r>
              <a:rPr lang="en-US" sz="1700" dirty="0" smtClean="0"/>
              <a:t> …</a:t>
            </a:r>
          </a:p>
          <a:p>
            <a:pPr>
              <a:buNone/>
            </a:pPr>
            <a:r>
              <a:rPr lang="en-US" sz="1700" dirty="0" smtClean="0"/>
              <a:t>	</a:t>
            </a:r>
            <a:r>
              <a:rPr lang="en-US" sz="1700" dirty="0" err="1" smtClean="0"/>
              <a:t>orderPresentationModel.isModifyingSubmittedOrder</a:t>
            </a:r>
            <a:r>
              <a:rPr lang="en-US" sz="1700" dirty="0" smtClean="0"/>
              <a:t> = </a:t>
            </a:r>
            <a:r>
              <a:rPr lang="en-US" sz="1700" dirty="0" smtClean="0">
                <a:solidFill>
                  <a:srgbClr val="0070C0"/>
                </a:solidFill>
              </a:rPr>
              <a:t>true</a:t>
            </a:r>
            <a:r>
              <a:rPr lang="en-US" sz="1700" dirty="0" smtClean="0"/>
              <a:t>;</a:t>
            </a:r>
          </a:p>
          <a:p>
            <a:pPr>
              <a:buNone/>
            </a:pPr>
            <a:r>
              <a:rPr lang="en-US" sz="1700" dirty="0" smtClean="0"/>
              <a:t>	</a:t>
            </a:r>
            <a:r>
              <a:rPr lang="en-US" sz="1700" dirty="0" err="1" smtClean="0"/>
              <a:t>orderPresentationModel</a:t>
            </a:r>
            <a:r>
              <a:rPr lang="en-US" sz="1600" dirty="0" err="1" smtClean="0"/>
              <a:t>.openCreateNewOrderPopUp</a:t>
            </a:r>
            <a:r>
              <a:rPr lang="en-US" sz="1600" dirty="0" smtClean="0"/>
              <a:t>();</a:t>
            </a:r>
          </a:p>
          <a:p>
            <a:pPr>
              <a:buNone/>
            </a:pPr>
            <a:r>
              <a:rPr lang="en-US" sz="1600" dirty="0" smtClean="0"/>
              <a:t>	</a:t>
            </a:r>
            <a:r>
              <a:rPr lang="en-US" sz="1600" dirty="0" err="1" smtClean="0"/>
              <a:t>var</a:t>
            </a:r>
            <a:r>
              <a:rPr lang="en-US" sz="1600" dirty="0" smtClean="0"/>
              <a:t> </a:t>
            </a:r>
            <a:r>
              <a:rPr lang="en-US" sz="1600" dirty="0" err="1" smtClean="0"/>
              <a:t>alertMsg:</a:t>
            </a:r>
            <a:r>
              <a:rPr lang="en-US" sz="1600" dirty="0" err="1" smtClean="0">
                <a:solidFill>
                  <a:srgbClr val="0070C0"/>
                </a:solidFill>
              </a:rPr>
              <a:t>String</a:t>
            </a:r>
            <a:r>
              <a:rPr lang="en-US" sz="1600" dirty="0" smtClean="0"/>
              <a:t> = </a:t>
            </a:r>
            <a:r>
              <a:rPr lang="en-US" sz="1600" dirty="0" err="1" smtClean="0"/>
              <a:t>orderPresentationModel.alertMsg</a:t>
            </a:r>
            <a:r>
              <a:rPr lang="en-US" sz="1600" dirty="0" smtClean="0"/>
              <a:t>;</a:t>
            </a:r>
            <a:endParaRPr lang="en-US" sz="1700" dirty="0" smtClean="0"/>
          </a:p>
          <a:p>
            <a:pPr>
              <a:buNone/>
            </a:pPr>
            <a:r>
              <a:rPr lang="en-US" sz="1700" dirty="0" smtClean="0"/>
              <a:t>     </a:t>
            </a:r>
          </a:p>
          <a:p>
            <a:pPr>
              <a:buNone/>
            </a:pPr>
            <a:r>
              <a:rPr lang="en-US" sz="1700" dirty="0" smtClean="0"/>
              <a:t>	</a:t>
            </a:r>
            <a:r>
              <a:rPr lang="en-US" sz="1700" dirty="0" err="1" smtClean="0"/>
              <a:t>assertEquals</a:t>
            </a:r>
            <a:r>
              <a:rPr lang="en-US" sz="1700" dirty="0" smtClean="0"/>
              <a:t>(</a:t>
            </a:r>
            <a:r>
              <a:rPr lang="en-US" sz="1600" dirty="0" err="1" smtClean="0"/>
              <a:t>expectedString</a:t>
            </a:r>
            <a:r>
              <a:rPr lang="en-US" sz="1600" dirty="0" smtClean="0"/>
              <a:t>, </a:t>
            </a:r>
            <a:r>
              <a:rPr lang="en-US" sz="1700" dirty="0" err="1" smtClean="0"/>
              <a:t>alertMsg</a:t>
            </a:r>
            <a:r>
              <a:rPr lang="en-US" sz="1700" dirty="0" smtClean="0"/>
              <a:t>);</a:t>
            </a:r>
          </a:p>
          <a:p>
            <a:pPr>
              <a:buNone/>
            </a:pPr>
            <a:r>
              <a:rPr lang="en-US" sz="1700" dirty="0" smtClean="0"/>
              <a:t>}</a:t>
            </a:r>
          </a:p>
        </p:txBody>
      </p:sp>
      <p:sp>
        <p:nvSpPr>
          <p:cNvPr id="5" name="TextBox 4"/>
          <p:cNvSpPr txBox="1"/>
          <p:nvPr/>
        </p:nvSpPr>
        <p:spPr>
          <a:xfrm>
            <a:off x="152400" y="4800600"/>
            <a:ext cx="8839200" cy="1569660"/>
          </a:xfrm>
          <a:prstGeom prst="rect">
            <a:avLst/>
          </a:prstGeom>
          <a:noFill/>
        </p:spPr>
        <p:txBody>
          <a:bodyPr wrap="square" rtlCol="0">
            <a:spAutoFit/>
          </a:bodyPr>
          <a:lstStyle/>
          <a:p>
            <a:pPr algn="ctr"/>
            <a:r>
              <a:rPr lang="en-US" sz="2400" b="1" dirty="0" smtClean="0">
                <a:solidFill>
                  <a:schemeClr val="bg1"/>
                </a:solidFill>
              </a:rPr>
              <a:t>Using Extract &amp; Override, isolate Alert.show into its own method</a:t>
            </a:r>
          </a:p>
          <a:p>
            <a:pPr algn="ctr"/>
            <a:endParaRPr lang="en-US" sz="2400" b="1" dirty="0" smtClean="0">
              <a:solidFill>
                <a:schemeClr val="bg1"/>
              </a:solidFill>
            </a:endParaRPr>
          </a:p>
          <a:p>
            <a:pPr algn="ctr"/>
            <a:r>
              <a:rPr lang="en-US" sz="2400" b="1" dirty="0" smtClean="0">
                <a:solidFill>
                  <a:schemeClr val="bg1"/>
                </a:solidFill>
              </a:rPr>
              <a:t>Trap and record arguments and assert against those</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2875" y="4391025"/>
            <a:ext cx="8810625" cy="56197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16200000">
            <a:off x="-23941" y="4528752"/>
            <a:ext cx="628653" cy="276999"/>
          </a:xfrm>
          <a:prstGeom prst="rect">
            <a:avLst/>
          </a:prstGeom>
          <a:noFill/>
        </p:spPr>
        <p:txBody>
          <a:bodyPr wrap="square" rtlCol="0">
            <a:spAutoFit/>
          </a:bodyPr>
          <a:lstStyle/>
          <a:p>
            <a:pPr algn="ctr"/>
            <a:r>
              <a:rPr lang="en-US" sz="1200" b="1" dirty="0" smtClean="0">
                <a:solidFill>
                  <a:schemeClr val="accent1">
                    <a:lumMod val="75000"/>
                  </a:schemeClr>
                </a:solidFill>
              </a:rPr>
              <a:t>TEST</a:t>
            </a:r>
            <a:endParaRPr lang="en-US" sz="1200" b="1" dirty="0">
              <a:solidFill>
                <a:schemeClr val="accent1">
                  <a:lumMod val="75000"/>
                </a:schemeClr>
              </a:solidFill>
            </a:endParaRPr>
          </a:p>
        </p:txBody>
      </p:sp>
      <p:sp>
        <p:nvSpPr>
          <p:cNvPr id="2" name="Title 1"/>
          <p:cNvSpPr>
            <a:spLocks noGrp="1"/>
          </p:cNvSpPr>
          <p:nvPr>
            <p:ph type="title"/>
          </p:nvPr>
        </p:nvSpPr>
        <p:spPr/>
        <p:txBody>
          <a:bodyPr>
            <a:normAutofit/>
          </a:bodyPr>
          <a:lstStyle/>
          <a:p>
            <a:r>
              <a:rPr lang="en-US" dirty="0" smtClean="0"/>
              <a:t>OrderPresentationModelTest - 2</a:t>
            </a:r>
            <a:r>
              <a:rPr lang="en-US" baseline="30000" dirty="0" smtClean="0"/>
              <a:t>nd</a:t>
            </a:r>
            <a:r>
              <a:rPr lang="en-US" dirty="0" smtClean="0"/>
              <a:t> Test</a:t>
            </a:r>
            <a:endParaRPr lang="en-US" dirty="0"/>
          </a:p>
        </p:txBody>
      </p:sp>
      <p:sp>
        <p:nvSpPr>
          <p:cNvPr id="3" name="Content Placeholder 2"/>
          <p:cNvSpPr>
            <a:spLocks noGrp="1"/>
          </p:cNvSpPr>
          <p:nvPr>
            <p:ph sz="quarter" idx="1"/>
          </p:nvPr>
        </p:nvSpPr>
        <p:spPr/>
        <p:txBody>
          <a:bodyPr>
            <a:normAutofit/>
          </a:bodyPr>
          <a:lstStyle/>
          <a:p>
            <a:pPr>
              <a:buNone/>
            </a:pPr>
            <a:r>
              <a:rPr lang="en-US" sz="1700" dirty="0" smtClean="0"/>
              <a:t>[Test]</a:t>
            </a:r>
          </a:p>
          <a:p>
            <a:pPr>
              <a:buNone/>
            </a:pPr>
            <a:r>
              <a:rPr lang="en-US" sz="1700" dirty="0" smtClean="0">
                <a:solidFill>
                  <a:srgbClr val="0070C0"/>
                </a:solidFill>
              </a:rPr>
              <a:t>public function </a:t>
            </a:r>
            <a:r>
              <a:rPr lang="en-US" sz="1700" dirty="0" smtClean="0"/>
              <a:t>openCreateNewOrderPopup_IsMSO_AlertResubmitModifiedSubmitedOrder():</a:t>
            </a:r>
            <a:r>
              <a:rPr lang="en-US" sz="1700" dirty="0" smtClean="0">
                <a:solidFill>
                  <a:srgbClr val="0070C0"/>
                </a:solidFill>
              </a:rPr>
              <a:t>void</a:t>
            </a:r>
          </a:p>
          <a:p>
            <a:pPr>
              <a:buNone/>
            </a:pPr>
            <a:r>
              <a:rPr lang="en-US" sz="1700" dirty="0" smtClean="0"/>
              <a:t>{</a:t>
            </a:r>
          </a:p>
          <a:p>
            <a:pPr>
              <a:buNone/>
            </a:pPr>
            <a:r>
              <a:rPr lang="en-US" sz="1700" dirty="0" smtClean="0"/>
              <a:t> 	…</a:t>
            </a:r>
          </a:p>
          <a:p>
            <a:pPr>
              <a:buNone/>
            </a:pPr>
            <a:r>
              <a:rPr lang="en-US" sz="1700" dirty="0" smtClean="0"/>
              <a:t>	</a:t>
            </a:r>
            <a:r>
              <a:rPr lang="en-US" sz="1700" dirty="0" err="1" smtClean="0">
                <a:solidFill>
                  <a:srgbClr val="0070C0"/>
                </a:solidFill>
              </a:rPr>
              <a:t>var</a:t>
            </a:r>
            <a:r>
              <a:rPr lang="en-US" sz="1700" dirty="0" smtClean="0"/>
              <a:t> </a:t>
            </a:r>
            <a:r>
              <a:rPr lang="en-US" sz="1700" dirty="0" err="1" smtClean="0"/>
              <a:t>expectedString:</a:t>
            </a:r>
            <a:r>
              <a:rPr lang="en-US" sz="1700" dirty="0" err="1" smtClean="0">
                <a:solidFill>
                  <a:srgbClr val="0070C0"/>
                </a:solidFill>
              </a:rPr>
              <a:t>String</a:t>
            </a:r>
            <a:r>
              <a:rPr lang="en-US" sz="1700" dirty="0" smtClean="0"/>
              <a:t> …</a:t>
            </a:r>
          </a:p>
          <a:p>
            <a:pPr>
              <a:buNone/>
            </a:pPr>
            <a:r>
              <a:rPr lang="en-US" sz="1700" dirty="0" smtClean="0"/>
              <a:t>	</a:t>
            </a:r>
            <a:r>
              <a:rPr lang="en-US" sz="1700" dirty="0" err="1" smtClean="0"/>
              <a:t>orderPresentationModel.isModifyingSubmittedOrder</a:t>
            </a:r>
            <a:r>
              <a:rPr lang="en-US" sz="1700" dirty="0" smtClean="0"/>
              <a:t> = </a:t>
            </a:r>
            <a:r>
              <a:rPr lang="en-US" sz="1700" dirty="0" smtClean="0">
                <a:solidFill>
                  <a:srgbClr val="0070C0"/>
                </a:solidFill>
              </a:rPr>
              <a:t>true</a:t>
            </a:r>
            <a:r>
              <a:rPr lang="en-US" sz="1700" dirty="0" smtClean="0"/>
              <a:t>;</a:t>
            </a:r>
          </a:p>
          <a:p>
            <a:pPr>
              <a:buNone/>
            </a:pPr>
            <a:r>
              <a:rPr lang="en-US" sz="1700" dirty="0" smtClean="0"/>
              <a:t>	</a:t>
            </a:r>
            <a:r>
              <a:rPr lang="en-US" sz="1700" dirty="0" err="1" smtClean="0"/>
              <a:t>orderPresentationModel</a:t>
            </a:r>
            <a:r>
              <a:rPr lang="en-US" sz="1600" dirty="0" err="1" smtClean="0"/>
              <a:t>.openCreateNewOrderPopUp</a:t>
            </a:r>
            <a:r>
              <a:rPr lang="en-US" sz="1600" dirty="0" smtClean="0"/>
              <a:t>();</a:t>
            </a:r>
          </a:p>
          <a:p>
            <a:pPr>
              <a:buNone/>
            </a:pPr>
            <a:r>
              <a:rPr lang="en-US" sz="1600" dirty="0" smtClean="0"/>
              <a:t>	</a:t>
            </a:r>
            <a:r>
              <a:rPr lang="en-US" sz="1600" dirty="0" err="1" smtClean="0"/>
              <a:t>var</a:t>
            </a:r>
            <a:r>
              <a:rPr lang="en-US" sz="1600" dirty="0" smtClean="0"/>
              <a:t> </a:t>
            </a:r>
            <a:r>
              <a:rPr lang="en-US" sz="1600" dirty="0" err="1" smtClean="0"/>
              <a:t>alertMsg:</a:t>
            </a:r>
            <a:r>
              <a:rPr lang="en-US" sz="1600" dirty="0" err="1" smtClean="0">
                <a:solidFill>
                  <a:srgbClr val="0070C0"/>
                </a:solidFill>
              </a:rPr>
              <a:t>String</a:t>
            </a:r>
            <a:r>
              <a:rPr lang="en-US" sz="1600" dirty="0" smtClean="0"/>
              <a:t> = </a:t>
            </a:r>
            <a:r>
              <a:rPr lang="en-US" sz="1600" dirty="0" err="1" smtClean="0"/>
              <a:t>orderPresentationModel.alertMsg</a:t>
            </a:r>
            <a:r>
              <a:rPr lang="en-US" sz="1600" dirty="0" smtClean="0"/>
              <a:t>;</a:t>
            </a:r>
            <a:endParaRPr lang="en-US" sz="1700" dirty="0" smtClean="0"/>
          </a:p>
          <a:p>
            <a:pPr>
              <a:buNone/>
            </a:pPr>
            <a:r>
              <a:rPr lang="en-US" sz="1700" dirty="0" smtClean="0"/>
              <a:t>     </a:t>
            </a:r>
          </a:p>
          <a:p>
            <a:pPr>
              <a:buNone/>
            </a:pPr>
            <a:r>
              <a:rPr lang="en-US" sz="1700" dirty="0" smtClean="0"/>
              <a:t>	</a:t>
            </a:r>
            <a:r>
              <a:rPr lang="en-US" sz="1700" dirty="0" err="1" smtClean="0"/>
              <a:t>assertEquals</a:t>
            </a:r>
            <a:r>
              <a:rPr lang="en-US" sz="1700" dirty="0" smtClean="0"/>
              <a:t>(</a:t>
            </a:r>
            <a:r>
              <a:rPr lang="en-US" sz="1600" dirty="0" err="1" smtClean="0"/>
              <a:t>expectedString</a:t>
            </a:r>
            <a:r>
              <a:rPr lang="en-US" sz="1600" dirty="0" smtClean="0"/>
              <a:t>, </a:t>
            </a:r>
            <a:r>
              <a:rPr lang="en-US" sz="1700" dirty="0" err="1" smtClean="0"/>
              <a:t>alertMsg</a:t>
            </a:r>
            <a:r>
              <a:rPr lang="en-US" sz="1700" dirty="0" smtClean="0"/>
              <a:t>);</a:t>
            </a:r>
          </a:p>
          <a:p>
            <a:pPr>
              <a:buNone/>
            </a:pPr>
            <a:r>
              <a:rPr lang="en-US" sz="17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Tests Pass</a:t>
            </a:r>
            <a:endParaRPr lang="en-US" dirty="0"/>
          </a:p>
        </p:txBody>
      </p:sp>
      <p:pic>
        <p:nvPicPr>
          <p:cNvPr id="15362" name="Picture 2" descr="C:\Users\Drew\Documents\SquaredI\Presentations\Refactoring Case Study\images\pass_fail1.jpg"/>
          <p:cNvPicPr>
            <a:picLocks noChangeAspect="1" noChangeArrowheads="1"/>
          </p:cNvPicPr>
          <p:nvPr/>
        </p:nvPicPr>
        <p:blipFill>
          <a:blip r:embed="rId2" cstate="print"/>
          <a:srcRect/>
          <a:stretch>
            <a:fillRect/>
          </a:stretch>
        </p:blipFill>
        <p:spPr bwMode="auto">
          <a:xfrm>
            <a:off x="1828800" y="1600200"/>
            <a:ext cx="5393933" cy="4800600"/>
          </a:xfrm>
          <a:prstGeom prst="rect">
            <a:avLst/>
          </a:prstGeom>
          <a:noFill/>
        </p:spPr>
      </p:pic>
      <p:pic>
        <p:nvPicPr>
          <p:cNvPr id="4" name="Picture 2" descr="C:\Users\Drew\Documents\SquaredI\Presentations\Refactoring Case Study\images\glass_numbers.png"/>
          <p:cNvPicPr>
            <a:picLocks noChangeAspect="1" noChangeArrowheads="1"/>
          </p:cNvPicPr>
          <p:nvPr/>
        </p:nvPicPr>
        <p:blipFill>
          <a:blip r:embed="rId3" cstate="print">
            <a:clrChange>
              <a:clrFrom>
                <a:srgbClr val="FFFFFF"/>
              </a:clrFrom>
              <a:clrTo>
                <a:srgbClr val="FFFFFF">
                  <a:alpha val="0"/>
                </a:srgbClr>
              </a:clrTo>
            </a:clrChange>
          </a:blip>
          <a:srcRect l="59916" t="17434" r="30385" b="21382"/>
          <a:stretch>
            <a:fillRect/>
          </a:stretch>
        </p:blipFill>
        <p:spPr bwMode="auto">
          <a:xfrm>
            <a:off x="4314825" y="1000125"/>
            <a:ext cx="504825" cy="52048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 Getting it under test</a:t>
            </a:r>
            <a:endParaRPr lang="en-US" dirty="0"/>
          </a:p>
        </p:txBody>
      </p:sp>
      <p:sp>
        <p:nvSpPr>
          <p:cNvPr id="3" name="Content Placeholder 2"/>
          <p:cNvSpPr>
            <a:spLocks noGrp="1"/>
          </p:cNvSpPr>
          <p:nvPr>
            <p:ph sz="quarter" idx="1"/>
          </p:nvPr>
        </p:nvSpPr>
        <p:spPr>
          <a:xfrm>
            <a:off x="301752" y="1527048"/>
            <a:ext cx="4498848" cy="4572000"/>
          </a:xfrm>
        </p:spPr>
        <p:txBody>
          <a:bodyPr/>
          <a:lstStyle/>
          <a:p>
            <a:r>
              <a:rPr lang="en-US" dirty="0" smtClean="0"/>
              <a:t>Extract methods </a:t>
            </a:r>
            <a:br>
              <a:rPr lang="en-US" dirty="0" smtClean="0"/>
            </a:br>
            <a:r>
              <a:rPr lang="en-US" dirty="0" smtClean="0"/>
              <a:t>(Use the tools)</a:t>
            </a:r>
          </a:p>
          <a:p>
            <a:r>
              <a:rPr lang="en-US" dirty="0" smtClean="0"/>
              <a:t>Override methods to eliminate dependencies</a:t>
            </a:r>
          </a:p>
          <a:p>
            <a:r>
              <a:rPr lang="en-US" dirty="0" smtClean="0"/>
              <a:t>Create helper objects if needed</a:t>
            </a:r>
          </a:p>
          <a:p>
            <a:r>
              <a:rPr lang="en-US" dirty="0" smtClean="0"/>
              <a:t>Test </a:t>
            </a:r>
            <a:r>
              <a:rPr lang="en-US" i="1" dirty="0" smtClean="0"/>
              <a:t>everything</a:t>
            </a:r>
            <a:r>
              <a:rPr lang="en-US" dirty="0" smtClean="0"/>
              <a:t> that characterizes what is currently there. </a:t>
            </a:r>
          </a:p>
          <a:p>
            <a:endParaRPr lang="en-US" dirty="0"/>
          </a:p>
        </p:txBody>
      </p:sp>
      <p:pic>
        <p:nvPicPr>
          <p:cNvPr id="2050" name="Picture 2" descr="C:\Users\Drew\Documents\SquaredI\Presentations\Refactoring Case Study\images\Escher-Drawing-Hands-in-Color-43396.jpg"/>
          <p:cNvPicPr>
            <a:picLocks noChangeAspect="1" noChangeArrowheads="1"/>
          </p:cNvPicPr>
          <p:nvPr/>
        </p:nvPicPr>
        <p:blipFill>
          <a:blip r:embed="rId2" cstate="print"/>
          <a:srcRect t="3716" b="3382"/>
          <a:stretch>
            <a:fillRect/>
          </a:stretch>
        </p:blipFill>
        <p:spPr bwMode="auto">
          <a:xfrm>
            <a:off x="4535367" y="1524000"/>
            <a:ext cx="4438625" cy="3810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more tests</a:t>
            </a:r>
            <a:endParaRPr lang="en-US" dirty="0"/>
          </a:p>
        </p:txBody>
      </p:sp>
      <p:sp>
        <p:nvSpPr>
          <p:cNvPr id="3" name="Content Placeholder 2"/>
          <p:cNvSpPr>
            <a:spLocks noGrp="1"/>
          </p:cNvSpPr>
          <p:nvPr>
            <p:ph sz="quarter" idx="1"/>
          </p:nvPr>
        </p:nvSpPr>
        <p:spPr>
          <a:xfrm>
            <a:off x="301752" y="1527048"/>
            <a:ext cx="6861048" cy="4572000"/>
          </a:xfrm>
        </p:spPr>
        <p:txBody>
          <a:bodyPr/>
          <a:lstStyle/>
          <a:p>
            <a:r>
              <a:rPr lang="en-US" dirty="0" smtClean="0"/>
              <a:t>Our major smell was duplication</a:t>
            </a:r>
          </a:p>
          <a:p>
            <a:r>
              <a:rPr lang="en-US" dirty="0" smtClean="0"/>
              <a:t>Get the duplicated methods under test</a:t>
            </a:r>
          </a:p>
        </p:txBody>
      </p:sp>
      <p:pic>
        <p:nvPicPr>
          <p:cNvPr id="3075" name="Picture 3" descr="C:\Users\Drew\Documents\SquaredI\Presentations\Refactoring Case Study\images\sign-language_more_800x600-590x410.jpg"/>
          <p:cNvPicPr>
            <a:picLocks noChangeAspect="1" noChangeArrowheads="1"/>
          </p:cNvPicPr>
          <p:nvPr/>
        </p:nvPicPr>
        <p:blipFill>
          <a:blip r:embed="rId2" cstate="print"/>
          <a:srcRect t="17064"/>
          <a:stretch>
            <a:fillRect/>
          </a:stretch>
        </p:blipFill>
        <p:spPr bwMode="auto">
          <a:xfrm>
            <a:off x="1752600" y="3124200"/>
            <a:ext cx="5669573" cy="326755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Wait</a:t>
            </a:r>
            <a:endParaRPr lang="en-US" dirty="0"/>
          </a:p>
        </p:txBody>
      </p:sp>
      <p:pic>
        <p:nvPicPr>
          <p:cNvPr id="4" name="Picture 2" descr="C:\Users\Drew\Documents\SquaredI\Presentations\Refactoring Case Study\images\redfigure-raised-hand.jpg"/>
          <p:cNvPicPr>
            <a:picLocks noGrp="1" noChangeAspect="1" noChangeArrowheads="1"/>
          </p:cNvPicPr>
          <p:nvPr>
            <p:ph sz="quarter" idx="1"/>
          </p:nvPr>
        </p:nvPicPr>
        <p:blipFill>
          <a:blip r:embed="rId2" cstate="print"/>
          <a:srcRect l="15836"/>
          <a:stretch>
            <a:fillRect/>
          </a:stretch>
        </p:blipFill>
        <p:spPr bwMode="auto">
          <a:xfrm>
            <a:off x="1729327" y="1546225"/>
            <a:ext cx="5782183" cy="457200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Tests Pass</a:t>
            </a:r>
            <a:endParaRPr lang="en-US" dirty="0"/>
          </a:p>
        </p:txBody>
      </p:sp>
      <p:pic>
        <p:nvPicPr>
          <p:cNvPr id="15362" name="Picture 2" descr="C:\Users\Drew\Documents\SquaredI\Presentations\Refactoring Case Study\images\pass_fail1.jpg"/>
          <p:cNvPicPr>
            <a:picLocks noChangeAspect="1" noChangeArrowheads="1"/>
          </p:cNvPicPr>
          <p:nvPr/>
        </p:nvPicPr>
        <p:blipFill>
          <a:blip r:embed="rId2" cstate="print"/>
          <a:srcRect/>
          <a:stretch>
            <a:fillRect/>
          </a:stretch>
        </p:blipFill>
        <p:spPr bwMode="auto">
          <a:xfrm>
            <a:off x="1828800" y="1600200"/>
            <a:ext cx="5393933" cy="4800600"/>
          </a:xfrm>
          <a:prstGeom prst="rect">
            <a:avLst/>
          </a:prstGeom>
          <a:noFill/>
        </p:spPr>
      </p:pic>
      <p:pic>
        <p:nvPicPr>
          <p:cNvPr id="4" name="Picture 2" descr="C:\Users\Drew\Documents\SquaredI\Presentations\Refactoring Case Study\images\glass_numbers.png"/>
          <p:cNvPicPr>
            <a:picLocks noChangeAspect="1" noChangeArrowheads="1"/>
          </p:cNvPicPr>
          <p:nvPr/>
        </p:nvPicPr>
        <p:blipFill>
          <a:blip r:embed="rId3" cstate="print">
            <a:clrChange>
              <a:clrFrom>
                <a:srgbClr val="FFFFFF"/>
              </a:clrFrom>
              <a:clrTo>
                <a:srgbClr val="FFFFFF">
                  <a:alpha val="0"/>
                </a:srgbClr>
              </a:clrTo>
            </a:clrChange>
          </a:blip>
          <a:srcRect l="59916" t="17434" r="30385" b="21382"/>
          <a:stretch>
            <a:fillRect/>
          </a:stretch>
        </p:blipFill>
        <p:spPr bwMode="auto">
          <a:xfrm>
            <a:off x="4314825" y="990600"/>
            <a:ext cx="504825" cy="52048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make REAL changes yet?!</a:t>
            </a:r>
            <a:endParaRPr lang="en-US" dirty="0"/>
          </a:p>
        </p:txBody>
      </p:sp>
      <p:pic>
        <p:nvPicPr>
          <p:cNvPr id="3074" name="Picture 2" descr="C:\Users\Drew\Documents\SquaredI\Presentations\Refactoring Case Study\images\yesOrNo-300x300.jpg"/>
          <p:cNvPicPr>
            <a:picLocks noChangeAspect="1" noChangeArrowheads="1"/>
          </p:cNvPicPr>
          <p:nvPr/>
        </p:nvPicPr>
        <p:blipFill>
          <a:blip r:embed="rId2" cstate="print"/>
          <a:srcRect t="4348" b="7246"/>
          <a:stretch>
            <a:fillRect/>
          </a:stretch>
        </p:blipFill>
        <p:spPr bwMode="auto">
          <a:xfrm>
            <a:off x="1905000" y="1676400"/>
            <a:ext cx="5257800" cy="4648200"/>
          </a:xfrm>
          <a:prstGeom prst="rect">
            <a:avLst/>
          </a:prstGeom>
          <a:noFill/>
        </p:spPr>
      </p:pic>
      <p:pic>
        <p:nvPicPr>
          <p:cNvPr id="4" name="Picture 2" descr="C:\Users\Drew\Documents\SquaredI\Presentations\Refactoring Case Study\images\glass_numbers.png"/>
          <p:cNvPicPr>
            <a:picLocks noChangeAspect="1" noChangeArrowheads="1"/>
          </p:cNvPicPr>
          <p:nvPr/>
        </p:nvPicPr>
        <p:blipFill>
          <a:blip r:embed="rId3" cstate="print">
            <a:clrChange>
              <a:clrFrom>
                <a:srgbClr val="FFFFFF"/>
              </a:clrFrom>
              <a:clrTo>
                <a:srgbClr val="FFFFFF">
                  <a:alpha val="0"/>
                </a:srgbClr>
              </a:clrTo>
            </a:clrChange>
          </a:blip>
          <a:srcRect l="69981" t="17434" r="20320" b="21382"/>
          <a:stretch>
            <a:fillRect/>
          </a:stretch>
        </p:blipFill>
        <p:spPr bwMode="auto">
          <a:xfrm>
            <a:off x="4314825" y="990600"/>
            <a:ext cx="504825" cy="52048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Tests Pass – Refactoring Ready</a:t>
            </a:r>
            <a:endParaRPr lang="en-US" dirty="0"/>
          </a:p>
        </p:txBody>
      </p:sp>
      <p:pic>
        <p:nvPicPr>
          <p:cNvPr id="15362" name="Picture 2" descr="C:\Users\Drew\Documents\SquaredI\Presentations\Refactoring Case Study\images\pass_fail1.jpg"/>
          <p:cNvPicPr>
            <a:picLocks noChangeAspect="1" noChangeArrowheads="1"/>
          </p:cNvPicPr>
          <p:nvPr/>
        </p:nvPicPr>
        <p:blipFill>
          <a:blip r:embed="rId2" cstate="print"/>
          <a:srcRect/>
          <a:stretch>
            <a:fillRect/>
          </a:stretch>
        </p:blipFill>
        <p:spPr bwMode="auto">
          <a:xfrm>
            <a:off x="1828800" y="1600200"/>
            <a:ext cx="5393933" cy="4800600"/>
          </a:xfrm>
          <a:prstGeom prst="rect">
            <a:avLst/>
          </a:prstGeom>
          <a:noFill/>
        </p:spPr>
      </p:pic>
      <p:pic>
        <p:nvPicPr>
          <p:cNvPr id="4" name="Picture 2" descr="C:\Users\Drew\Documents\SquaredI\Presentations\Refactoring Case Study\images\glass_numbers.png"/>
          <p:cNvPicPr>
            <a:picLocks noChangeAspect="1" noChangeArrowheads="1"/>
          </p:cNvPicPr>
          <p:nvPr/>
        </p:nvPicPr>
        <p:blipFill>
          <a:blip r:embed="rId3" cstate="print">
            <a:clrChange>
              <a:clrFrom>
                <a:srgbClr val="FFFFFF"/>
              </a:clrFrom>
              <a:clrTo>
                <a:srgbClr val="FFFFFF">
                  <a:alpha val="0"/>
                </a:srgbClr>
              </a:clrTo>
            </a:clrChange>
          </a:blip>
          <a:srcRect l="79863" t="17434" r="10255" b="21382"/>
          <a:stretch>
            <a:fillRect/>
          </a:stretch>
        </p:blipFill>
        <p:spPr bwMode="auto">
          <a:xfrm>
            <a:off x="4314825" y="990600"/>
            <a:ext cx="514350" cy="52048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14325"/>
            <a:ext cx="8534400" cy="758952"/>
          </a:xfrm>
        </p:spPr>
        <p:txBody>
          <a:bodyPr>
            <a:normAutofit/>
          </a:bodyPr>
          <a:lstStyle/>
          <a:p>
            <a:r>
              <a:rPr lang="en-US" dirty="0" smtClean="0"/>
              <a:t>Reminder –</a:t>
            </a:r>
            <a:r>
              <a:rPr lang="en-US" b="1" dirty="0" smtClean="0"/>
              <a:t>NO</a:t>
            </a:r>
            <a:r>
              <a:rPr lang="en-US" dirty="0" smtClean="0"/>
              <a:t> (FUNCTIONAL) </a:t>
            </a:r>
            <a:r>
              <a:rPr lang="en-US" b="1" dirty="0" smtClean="0"/>
              <a:t>CHANGE</a:t>
            </a:r>
            <a:endParaRPr lang="en-US" b="1" dirty="0"/>
          </a:p>
        </p:txBody>
      </p:sp>
      <p:sp>
        <p:nvSpPr>
          <p:cNvPr id="3" name="Content Placeholder 2"/>
          <p:cNvSpPr>
            <a:spLocks noGrp="1"/>
          </p:cNvSpPr>
          <p:nvPr>
            <p:ph sz="quarter" idx="1"/>
          </p:nvPr>
        </p:nvSpPr>
        <p:spPr>
          <a:xfrm>
            <a:off x="301752" y="1527048"/>
            <a:ext cx="4479798" cy="4572000"/>
          </a:xfrm>
        </p:spPr>
        <p:txBody>
          <a:bodyPr>
            <a:normAutofit/>
          </a:bodyPr>
          <a:lstStyle/>
          <a:p>
            <a:r>
              <a:rPr lang="en-US" dirty="0" smtClean="0"/>
              <a:t>Committed to stability</a:t>
            </a:r>
          </a:p>
          <a:p>
            <a:r>
              <a:rPr lang="en-US" dirty="0" smtClean="0"/>
              <a:t>Eliminated </a:t>
            </a:r>
            <a:r>
              <a:rPr lang="en-US" dirty="0" smtClean="0"/>
              <a:t>duplication</a:t>
            </a:r>
          </a:p>
          <a:p>
            <a:r>
              <a:rPr lang="en-US" dirty="0" smtClean="0"/>
              <a:t>Improved maintainability</a:t>
            </a:r>
          </a:p>
          <a:p>
            <a:r>
              <a:rPr lang="en-US" dirty="0" smtClean="0"/>
              <a:t>Reduced complexity</a:t>
            </a:r>
          </a:p>
          <a:p>
            <a:r>
              <a:rPr lang="en-US" dirty="0" smtClean="0"/>
              <a:t>Identified inconsistencies</a:t>
            </a:r>
          </a:p>
          <a:p>
            <a:endParaRPr lang="en-US" dirty="0" smtClean="0"/>
          </a:p>
          <a:p>
            <a:endParaRPr lang="en-US" dirty="0" smtClean="0"/>
          </a:p>
        </p:txBody>
      </p:sp>
      <p:pic>
        <p:nvPicPr>
          <p:cNvPr id="4099" name="Picture 3" descr="C:\Users\Drew\Documents\SquaredI\Presentations\Refactoring Case Study\images\PhotoRetouch_1_290809.jpg"/>
          <p:cNvPicPr>
            <a:picLocks noChangeAspect="1" noChangeArrowheads="1"/>
          </p:cNvPicPr>
          <p:nvPr/>
        </p:nvPicPr>
        <p:blipFill>
          <a:blip r:embed="rId2" cstate="print"/>
          <a:srcRect t="18500"/>
          <a:stretch>
            <a:fillRect/>
          </a:stretch>
        </p:blipFill>
        <p:spPr bwMode="auto">
          <a:xfrm>
            <a:off x="4918562" y="1447800"/>
            <a:ext cx="4047638" cy="4948238"/>
          </a:xfrm>
          <a:prstGeom prst="rect">
            <a:avLst/>
          </a:prstGeom>
          <a:noFill/>
        </p:spPr>
      </p:pic>
      <p:pic>
        <p:nvPicPr>
          <p:cNvPr id="5" name="Picture 2" descr="C:\Users\Drew\Documents\SquaredI\Presentations\Refactoring Case Study\images\Glossy-warning-icon.png"/>
          <p:cNvPicPr>
            <a:picLocks noChangeAspect="1" noChangeArrowheads="1"/>
          </p:cNvPicPr>
          <p:nvPr/>
        </p:nvPicPr>
        <p:blipFill>
          <a:blip r:embed="rId3" cstate="print"/>
          <a:srcRect/>
          <a:stretch>
            <a:fillRect/>
          </a:stretch>
        </p:blipFill>
        <p:spPr bwMode="auto">
          <a:xfrm>
            <a:off x="4348162" y="1038225"/>
            <a:ext cx="457199" cy="457199"/>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Code</a:t>
            </a:r>
            <a:endParaRPr lang="en-US" dirty="0"/>
          </a:p>
        </p:txBody>
      </p:sp>
      <p:sp>
        <p:nvSpPr>
          <p:cNvPr id="5" name="Content Placeholder 4"/>
          <p:cNvSpPr txBox="1">
            <a:spLocks/>
          </p:cNvSpPr>
          <p:nvPr/>
        </p:nvSpPr>
        <p:spPr>
          <a:xfrm>
            <a:off x="152399" y="1524000"/>
            <a:ext cx="8991601" cy="4572000"/>
          </a:xfrm>
          <a:prstGeom prst="rect">
            <a:avLst/>
          </a:prstGeom>
        </p:spPr>
        <p:txBody>
          <a:bodyPr vert="horz">
            <a:noAutofit/>
          </a:bodyPr>
          <a:lstStyle/>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public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function</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openCreateNewOrderPopUp():</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void</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if</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(orderModel.inMSOState)</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err="1" smtClean="0">
                <a:ln>
                  <a:noFill/>
                </a:ln>
                <a:solidFill>
                  <a:schemeClr val="tx1"/>
                </a:solidFill>
                <a:effectLst/>
                <a:uLnTx/>
                <a:uFillTx/>
                <a:latin typeface="+mn-lt"/>
                <a:ea typeface="+mn-ea"/>
                <a:cs typeface="+mn-cs"/>
              </a:rPr>
              <a:t>alertMSOToUser</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900" b="0" i="0" u="none" strike="noStrike" kern="1200" cap="none" spc="0" normalizeH="0" baseline="0" noProof="0" dirty="0" err="1" smtClean="0">
                <a:ln>
                  <a:noFill/>
                </a:ln>
                <a:solidFill>
                  <a:schemeClr val="tx1"/>
                </a:solidFill>
                <a:effectLst/>
                <a:uLnTx/>
                <a:uFillTx/>
                <a:latin typeface="+mn-lt"/>
                <a:ea typeface="+mn-ea"/>
                <a:cs typeface="+mn-cs"/>
              </a:rPr>
              <a:t>RequestTypesBeforeSwitchingMSO.CREATE_NEW_ORDER</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else</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var</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createOrderPopup:CreateOrderView =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new</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CreateOrderView()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new</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SM_PopupComponentEvent(createOrderPopup,</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true</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).dispatch()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Refactored</a:t>
            </a:r>
            <a:r>
              <a:rPr lang="en-US" dirty="0" smtClean="0"/>
              <a:t> Code</a:t>
            </a:r>
            <a:endParaRPr lang="en-US" dirty="0"/>
          </a:p>
        </p:txBody>
      </p:sp>
      <p:sp>
        <p:nvSpPr>
          <p:cNvPr id="7" name="Content Placeholder 4"/>
          <p:cNvSpPr txBox="1">
            <a:spLocks/>
          </p:cNvSpPr>
          <p:nvPr/>
        </p:nvSpPr>
        <p:spPr>
          <a:xfrm>
            <a:off x="152399" y="1524000"/>
            <a:ext cx="8991601" cy="4572000"/>
          </a:xfrm>
          <a:prstGeom prst="rect">
            <a:avLst/>
          </a:prstGeom>
        </p:spPr>
        <p:txBody>
          <a:bodyPr vert="horz">
            <a:noAutofit/>
          </a:bodyPr>
          <a:lstStyle/>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public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function</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openCreateNewOrderPopUp():</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void</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defTabSz="182880">
              <a:spcBef>
                <a:spcPct val="20000"/>
              </a:spcBef>
              <a:buClr>
                <a:schemeClr val="accent1"/>
              </a:buClr>
              <a:buSzPct val="85000"/>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if</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lang="en-US" sz="1900" dirty="0" err="1" smtClean="0"/>
              <a:t>modifyingSubmittedOrder</a:t>
            </a:r>
            <a:r>
              <a:rPr lang="en-US" sz="1900" dirty="0" smtClean="0"/>
              <a:t>()))</a:t>
            </a:r>
            <a:endParaRPr kumimoji="0" lang="en-US" sz="19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defTabSz="182880">
              <a:spcBef>
                <a:spcPct val="20000"/>
              </a:spcBef>
              <a:buClr>
                <a:schemeClr val="accent1"/>
              </a:buClr>
              <a:buSzPct val="85000"/>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noProof="0" dirty="0" smtClean="0">
                <a:ln>
                  <a:noFill/>
                </a:ln>
                <a:solidFill>
                  <a:schemeClr val="tx1"/>
                </a:solidFill>
                <a:effectLst/>
                <a:uLnTx/>
                <a:uFillTx/>
                <a:latin typeface="+mn-lt"/>
                <a:ea typeface="+mn-ea"/>
                <a:cs typeface="+mn-cs"/>
              </a:rPr>
              <a:t>    </a:t>
            </a:r>
            <a:r>
              <a:rPr lang="en-US" sz="1900" dirty="0" err="1" smtClean="0"/>
              <a:t>createAlert_ModifySubmittedOrder_Confirmation</a:t>
            </a:r>
            <a:r>
              <a:rPr lang="en-US" sz="1900" dirty="0" smtClean="0"/>
              <a:t>();</a:t>
            </a:r>
            <a:endParaRPr kumimoji="0" lang="en-US" sz="19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else</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defTabSz="182880">
              <a:spcBef>
                <a:spcPct val="20000"/>
              </a:spcBef>
              <a:buClr>
                <a:schemeClr val="accent1"/>
              </a:buClr>
              <a:buSzPct val="85000"/>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lang="en-US" sz="1900" dirty="0" smtClean="0"/>
              <a:t>   </a:t>
            </a:r>
            <a:r>
              <a:rPr lang="en-US" sz="1900" dirty="0" err="1" smtClean="0"/>
              <a:t>createPopup_CreateNewOrder</a:t>
            </a:r>
            <a:r>
              <a:rPr lang="en-US" sz="1900" dirty="0" smtClean="0"/>
              <a:t>();</a:t>
            </a:r>
            <a:endParaRPr kumimoji="0" lang="en-US" sz="19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1285875"/>
            <a:ext cx="200025" cy="510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4"/>
          <p:cNvSpPr txBox="1">
            <a:spLocks/>
          </p:cNvSpPr>
          <p:nvPr/>
        </p:nvSpPr>
        <p:spPr>
          <a:xfrm>
            <a:off x="152399" y="1524000"/>
            <a:ext cx="8991601" cy="4838700"/>
          </a:xfrm>
          <a:prstGeom prst="rect">
            <a:avLst/>
          </a:prstGeom>
        </p:spPr>
        <p:txBody>
          <a:bodyPr vert="horz">
            <a:noAutofit/>
          </a:bodyPr>
          <a:lstStyle/>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if</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1900" b="0" i="0" u="none" strike="noStrike" kern="1200" cap="none" spc="0" normalizeH="0" baseline="0" noProof="0" dirty="0" err="1" smtClean="0">
                <a:ln>
                  <a:noFill/>
                </a:ln>
                <a:solidFill>
                  <a:schemeClr val="tx1"/>
                </a:solidFill>
                <a:effectLst/>
                <a:uLnTx/>
                <a:uFillTx/>
                <a:latin typeface="+mn-lt"/>
                <a:ea typeface="+mn-ea"/>
                <a:cs typeface="+mn-cs"/>
              </a:rPr>
              <a:t>orderModel.inMSOState</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 { </a:t>
            </a:r>
            <a:r>
              <a:rPr kumimoji="0" lang="en-US" sz="1900" b="0" i="0" u="none" strike="noStrike" kern="1200" cap="none" spc="0" normalizeH="0" baseline="0" noProof="0" dirty="0" err="1" smtClean="0">
                <a:ln>
                  <a:noFill/>
                </a:ln>
                <a:solidFill>
                  <a:schemeClr val="tx1"/>
                </a:solidFill>
                <a:effectLst/>
                <a:uLnTx/>
                <a:uFillTx/>
                <a:latin typeface="+mn-lt"/>
                <a:ea typeface="+mn-ea"/>
                <a:cs typeface="+mn-cs"/>
              </a:rPr>
              <a:t>alertMSOToUser</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900" b="0" i="0" u="none" strike="noStrike" kern="1200" cap="none" spc="0" normalizeH="0" baseline="0" noProof="0" dirty="0" err="1" smtClean="0">
                <a:ln>
                  <a:noFill/>
                </a:ln>
                <a:solidFill>
                  <a:schemeClr val="tx1"/>
                </a:solidFill>
                <a:effectLst/>
                <a:uLnTx/>
                <a:uFillTx/>
                <a:latin typeface="+mn-lt"/>
                <a:ea typeface="+mn-ea"/>
                <a:cs typeface="+mn-cs"/>
              </a:rPr>
              <a:t>RequestTypesBeforeSwitchingMSO.CREATE_NEW_ORDER</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lang="en-US" sz="1900" dirty="0" smtClean="0"/>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else</a:t>
            </a:r>
            <a:r>
              <a:rPr lang="en-US" sz="1900" dirty="0" smtClean="0">
                <a:solidFill>
                  <a:srgbClr val="0070C0"/>
                </a:solidFill>
              </a:rPr>
              <a:t> </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var</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createOrderPopup:CreateOrderView =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new</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CreateOrderView()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new</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SM_PopupComponentEvent(createOrderPopup,</a:t>
            </a:r>
            <a:r>
              <a:rPr kumimoji="0" lang="en-US" sz="1900" b="0" i="0" u="none" strike="noStrike" kern="1200" cap="none" spc="0" normalizeH="0" baseline="0" noProof="0" dirty="0" smtClean="0">
                <a:ln>
                  <a:noFill/>
                </a:ln>
                <a:solidFill>
                  <a:srgbClr val="0070C0"/>
                </a:solidFill>
                <a:effectLst/>
                <a:uLnTx/>
                <a:uFillTx/>
                <a:latin typeface="+mn-lt"/>
                <a:ea typeface="+mn-ea"/>
                <a:cs typeface="+mn-cs"/>
              </a:rPr>
              <a:t>true</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).dispatch()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r>
              <a:rPr kumimoji="0" lang="en-US" sz="1900" b="0" i="0" u="none" strike="noStrike" kern="1200" cap="none" spc="0" normalizeH="0" baseline="0" noProof="0" dirty="0" smtClean="0">
                <a:ln>
                  <a:noFill/>
                </a:ln>
                <a:solidFill>
                  <a:schemeClr val="tx1"/>
                </a:solidFill>
                <a:effectLst/>
                <a:uLnTx/>
                <a:uFillTx/>
                <a:latin typeface="+mn-lt"/>
                <a:ea typeface="+mn-ea"/>
                <a:cs typeface="+mn-cs"/>
              </a:rPr>
              <a:t>	}		</a:t>
            </a:r>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endParaRPr lang="en-US" sz="1900" dirty="0" smtClean="0"/>
          </a:p>
          <a:p>
            <a:pPr marL="274320" marR="0" lvl="0" indent="-274320" algn="l" defTabSz="182880" rtl="0" eaLnBrk="1" fontAlgn="auto" latinLnBrk="0" hangingPunct="1">
              <a:lnSpc>
                <a:spcPct val="100000"/>
              </a:lnSpc>
              <a:spcBef>
                <a:spcPct val="20000"/>
              </a:spcBef>
              <a:spcAft>
                <a:spcPts val="0"/>
              </a:spcAft>
              <a:buClr>
                <a:schemeClr val="accent1"/>
              </a:buClr>
              <a:buSzPct val="85000"/>
              <a:buFont typeface="Wingdings 2"/>
              <a:buNone/>
              <a:tabLst>
                <a:tab pos="182880" algn="l"/>
                <a:tab pos="365760" algn="l"/>
                <a:tab pos="548640" algn="l"/>
                <a:tab pos="731520" algn="l"/>
                <a:tab pos="914400" algn="l"/>
              </a:tabLst>
              <a:defRPr/>
            </a:pPr>
            <a:endParaRPr lang="en-US" sz="1900" dirty="0" smtClean="0"/>
          </a:p>
          <a:p>
            <a:pPr marL="274320" lvl="0" indent="-274320" defTabSz="182880">
              <a:spcBef>
                <a:spcPct val="20000"/>
              </a:spcBef>
              <a:buClr>
                <a:schemeClr val="accent1"/>
              </a:buClr>
              <a:buSzPct val="85000"/>
              <a:tabLst>
                <a:tab pos="182880" algn="l"/>
                <a:tab pos="365760" algn="l"/>
                <a:tab pos="548640" algn="l"/>
                <a:tab pos="731520" algn="l"/>
                <a:tab pos="914400" algn="l"/>
              </a:tabLst>
              <a:defRPr/>
            </a:pPr>
            <a:r>
              <a:rPr lang="en-US" sz="1900" dirty="0" smtClean="0"/>
              <a:t>	</a:t>
            </a:r>
            <a:r>
              <a:rPr lang="en-US" sz="1900" dirty="0" smtClean="0">
                <a:solidFill>
                  <a:srgbClr val="0070C0"/>
                </a:solidFill>
              </a:rPr>
              <a:t>if</a:t>
            </a:r>
            <a:r>
              <a:rPr lang="en-US" sz="1900" dirty="0" smtClean="0"/>
              <a:t> ( </a:t>
            </a:r>
            <a:r>
              <a:rPr lang="en-US" sz="1900" dirty="0" err="1" smtClean="0"/>
              <a:t>modifyingSubmittedOrder</a:t>
            </a:r>
            <a:r>
              <a:rPr lang="en-US" sz="1900" dirty="0" smtClean="0"/>
              <a:t>() ) {</a:t>
            </a:r>
          </a:p>
          <a:p>
            <a:pPr marL="274320" lvl="0" indent="-274320" defTabSz="182880">
              <a:spcBef>
                <a:spcPct val="20000"/>
              </a:spcBef>
              <a:buClr>
                <a:schemeClr val="accent1"/>
              </a:buClr>
              <a:buSzPct val="85000"/>
              <a:tabLst>
                <a:tab pos="182880" algn="l"/>
                <a:tab pos="365760" algn="l"/>
                <a:tab pos="548640" algn="l"/>
                <a:tab pos="731520" algn="l"/>
                <a:tab pos="914400" algn="l"/>
              </a:tabLst>
              <a:defRPr/>
            </a:pPr>
            <a:r>
              <a:rPr lang="en-US" sz="1900" dirty="0" smtClean="0"/>
              <a:t>	     </a:t>
            </a:r>
            <a:r>
              <a:rPr lang="en-US" sz="1900" dirty="0" err="1" smtClean="0"/>
              <a:t>createAlert_ModifySubmittedOrder_Confirmation</a:t>
            </a:r>
            <a:r>
              <a:rPr lang="en-US" sz="1900" dirty="0" smtClean="0"/>
              <a:t>();</a:t>
            </a:r>
          </a:p>
          <a:p>
            <a:pPr marL="274320" lvl="0" indent="-274320" defTabSz="182880">
              <a:spcBef>
                <a:spcPct val="20000"/>
              </a:spcBef>
              <a:buClr>
                <a:schemeClr val="accent1"/>
              </a:buClr>
              <a:buSzPct val="85000"/>
              <a:tabLst>
                <a:tab pos="182880" algn="l"/>
                <a:tab pos="365760" algn="l"/>
                <a:tab pos="548640" algn="l"/>
                <a:tab pos="731520" algn="l"/>
                <a:tab pos="914400" algn="l"/>
              </a:tabLst>
              <a:defRPr/>
            </a:pPr>
            <a:r>
              <a:rPr lang="en-US" sz="1900" dirty="0" smtClean="0"/>
              <a:t>	} </a:t>
            </a:r>
            <a:r>
              <a:rPr lang="en-US" sz="1900" dirty="0" smtClean="0">
                <a:solidFill>
                  <a:srgbClr val="0070C0"/>
                </a:solidFill>
              </a:rPr>
              <a:t>else </a:t>
            </a:r>
            <a:r>
              <a:rPr lang="en-US" sz="1900" dirty="0" smtClean="0"/>
              <a:t>{</a:t>
            </a:r>
          </a:p>
          <a:p>
            <a:pPr marL="274320" lvl="0" indent="-274320" defTabSz="182880">
              <a:spcBef>
                <a:spcPct val="20000"/>
              </a:spcBef>
              <a:buClr>
                <a:schemeClr val="accent1"/>
              </a:buClr>
              <a:buSzPct val="85000"/>
              <a:tabLst>
                <a:tab pos="182880" algn="l"/>
                <a:tab pos="365760" algn="l"/>
                <a:tab pos="548640" algn="l"/>
                <a:tab pos="731520" algn="l"/>
                <a:tab pos="914400" algn="l"/>
              </a:tabLst>
              <a:defRPr/>
            </a:pPr>
            <a:r>
              <a:rPr lang="en-US" sz="1900" dirty="0" smtClean="0"/>
              <a:t>		   </a:t>
            </a:r>
            <a:r>
              <a:rPr lang="en-US" sz="1900" dirty="0" err="1" smtClean="0"/>
              <a:t>createPopup_CreateNewOrder</a:t>
            </a:r>
            <a:r>
              <a:rPr lang="en-US" sz="1900" dirty="0" smtClean="0"/>
              <a:t>();</a:t>
            </a:r>
          </a:p>
          <a:p>
            <a:pPr marL="274320" lvl="0" indent="-274320" defTabSz="182880">
              <a:spcBef>
                <a:spcPct val="20000"/>
              </a:spcBef>
              <a:buClr>
                <a:schemeClr val="accent1"/>
              </a:buClr>
              <a:buSzPct val="85000"/>
              <a:tabLst>
                <a:tab pos="182880" algn="l"/>
                <a:tab pos="365760" algn="l"/>
                <a:tab pos="548640" algn="l"/>
                <a:tab pos="731520" algn="l"/>
                <a:tab pos="914400" algn="l"/>
              </a:tabLst>
              <a:defRPr/>
            </a:pPr>
            <a:r>
              <a:rPr lang="en-US" sz="1900" dirty="0" smtClean="0"/>
              <a:t>	}		</a:t>
            </a:r>
            <a:r>
              <a:rPr kumimoji="0" lang="en-US" sz="19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2" name="Title 1"/>
          <p:cNvSpPr>
            <a:spLocks noGrp="1"/>
          </p:cNvSpPr>
          <p:nvPr>
            <p:ph type="title"/>
          </p:nvPr>
        </p:nvSpPr>
        <p:spPr/>
        <p:txBody>
          <a:bodyPr/>
          <a:lstStyle/>
          <a:p>
            <a:r>
              <a:rPr lang="en-US" dirty="0" smtClean="0"/>
              <a:t>Original &amp; </a:t>
            </a:r>
            <a:r>
              <a:rPr lang="en-US" dirty="0" err="1" smtClean="0"/>
              <a:t>Refactored</a:t>
            </a:r>
            <a:r>
              <a:rPr lang="en-US" dirty="0" smtClean="0"/>
              <a:t> Code</a:t>
            </a:r>
            <a:endParaRPr lang="en-US" dirty="0"/>
          </a:p>
        </p:txBody>
      </p:sp>
      <p:cxnSp>
        <p:nvCxnSpPr>
          <p:cNvPr id="10" name="Straight Connector 9"/>
          <p:cNvCxnSpPr/>
          <p:nvPr/>
        </p:nvCxnSpPr>
        <p:spPr>
          <a:xfrm>
            <a:off x="152399" y="4086225"/>
            <a:ext cx="8991601" cy="0"/>
          </a:xfrm>
          <a:prstGeom prst="line">
            <a:avLst/>
          </a:prstGeom>
          <a:ln w="28575"/>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rot="16200000">
            <a:off x="-1132686" y="2543715"/>
            <a:ext cx="2788978" cy="276999"/>
          </a:xfrm>
          <a:prstGeom prst="rect">
            <a:avLst/>
          </a:prstGeom>
          <a:noFill/>
        </p:spPr>
        <p:txBody>
          <a:bodyPr wrap="square" rtlCol="0">
            <a:spAutoFit/>
          </a:bodyPr>
          <a:lstStyle/>
          <a:p>
            <a:pPr algn="ctr"/>
            <a:r>
              <a:rPr lang="en-US" sz="1200" b="1" dirty="0" smtClean="0">
                <a:solidFill>
                  <a:schemeClr val="bg1"/>
                </a:solidFill>
              </a:rPr>
              <a:t>ORIGINAL</a:t>
            </a:r>
            <a:endParaRPr lang="en-US" sz="1200" b="1" dirty="0">
              <a:solidFill>
                <a:schemeClr val="bg1"/>
              </a:solidFill>
            </a:endParaRPr>
          </a:p>
        </p:txBody>
      </p:sp>
      <p:sp>
        <p:nvSpPr>
          <p:cNvPr id="14" name="TextBox 13"/>
          <p:cNvSpPr txBox="1"/>
          <p:nvPr/>
        </p:nvSpPr>
        <p:spPr>
          <a:xfrm rot="16200000">
            <a:off x="-890725" y="5109777"/>
            <a:ext cx="2305055" cy="276999"/>
          </a:xfrm>
          <a:prstGeom prst="rect">
            <a:avLst/>
          </a:prstGeom>
          <a:noFill/>
        </p:spPr>
        <p:txBody>
          <a:bodyPr wrap="square" rtlCol="0">
            <a:spAutoFit/>
          </a:bodyPr>
          <a:lstStyle/>
          <a:p>
            <a:pPr algn="ctr"/>
            <a:r>
              <a:rPr lang="en-US" sz="1200" b="1" dirty="0" smtClean="0">
                <a:solidFill>
                  <a:schemeClr val="bg1"/>
                </a:solidFill>
              </a:rPr>
              <a:t>REFACTORED</a:t>
            </a:r>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smtClean="0"/>
              <a:t>That’s it?! </a:t>
            </a:r>
            <a:r>
              <a:rPr lang="en-US" dirty="0" smtClean="0"/>
              <a:t/>
            </a:r>
            <a:br>
              <a:rPr lang="en-US" dirty="0" smtClean="0"/>
            </a:br>
            <a:r>
              <a:rPr lang="en-US" dirty="0" smtClean="0"/>
              <a:t/>
            </a:r>
            <a:br>
              <a:rPr lang="en-US" dirty="0" smtClean="0"/>
            </a:br>
            <a:r>
              <a:rPr lang="en-US" dirty="0" smtClean="0"/>
              <a:t>It looks nearly the same?</a:t>
            </a:r>
            <a:br>
              <a:rPr lang="en-US" dirty="0" smtClean="0"/>
            </a:br>
            <a:r>
              <a:rPr lang="en-US" dirty="0" smtClean="0"/>
              <a:t/>
            </a:r>
            <a:br>
              <a:rPr lang="en-US" dirty="0" smtClean="0"/>
            </a:br>
            <a:r>
              <a:rPr lang="en-US" dirty="0" smtClean="0"/>
              <a:t>It *should*</a:t>
            </a:r>
            <a:br>
              <a:rPr lang="en-US" dirty="0" smtClean="0"/>
            </a:br>
            <a:r>
              <a:rPr lang="en-US" dirty="0" smtClean="0"/>
              <a:t/>
            </a:r>
            <a:br>
              <a:rPr lang="en-US" dirty="0" smtClean="0"/>
            </a:br>
            <a:r>
              <a:rPr lang="en-US" dirty="0" smtClean="0"/>
              <a:t>It does the same thing</a:t>
            </a:r>
            <a:br>
              <a:rPr lang="en-US" dirty="0" smtClean="0"/>
            </a:br>
            <a:r>
              <a:rPr lang="en-US" dirty="0" smtClean="0"/>
              <a:t/>
            </a:r>
            <a:br>
              <a:rPr lang="en-US" dirty="0" smtClean="0"/>
            </a:br>
            <a:r>
              <a:rPr lang="en-US" dirty="0" smtClean="0"/>
              <a:t> </a:t>
            </a:r>
            <a:endParaRPr lang="en-US" dirty="0"/>
          </a:p>
        </p:txBody>
      </p:sp>
      <p:sp>
        <p:nvSpPr>
          <p:cNvPr id="3" name="Content Placeholder 2"/>
          <p:cNvSpPr>
            <a:spLocks noGrp="1"/>
          </p:cNvSpPr>
          <p:nvPr>
            <p:ph sz="quarter" idx="1"/>
          </p:nvPr>
        </p:nvSpPr>
        <p:spPr/>
        <p:txBody>
          <a:bodyPr>
            <a:normAutofit/>
          </a:bodyPr>
          <a:lstStyle/>
          <a:p>
            <a:pPr>
              <a:lnSpc>
                <a:spcPct val="150000"/>
              </a:lnSpc>
            </a:pPr>
            <a:r>
              <a:rPr lang="en-US" b="1" dirty="0" smtClean="0"/>
              <a:t>100% API test coverage</a:t>
            </a:r>
          </a:p>
          <a:p>
            <a:pPr>
              <a:lnSpc>
                <a:spcPct val="150000"/>
              </a:lnSpc>
            </a:pPr>
            <a:r>
              <a:rPr lang="en-US" dirty="0" smtClean="0"/>
              <a:t>Duplication eliminated</a:t>
            </a:r>
          </a:p>
          <a:p>
            <a:pPr>
              <a:lnSpc>
                <a:spcPct val="150000"/>
              </a:lnSpc>
            </a:pPr>
            <a:r>
              <a:rPr lang="en-US" dirty="0" smtClean="0"/>
              <a:t>Consistent method naming</a:t>
            </a:r>
          </a:p>
          <a:p>
            <a:pPr>
              <a:lnSpc>
                <a:spcPct val="150000"/>
              </a:lnSpc>
            </a:pPr>
            <a:endParaRPr lang="en-US" dirty="0" smtClean="0"/>
          </a:p>
        </p:txBody>
      </p:sp>
      <p:pic>
        <p:nvPicPr>
          <p:cNvPr id="2050" name="Picture 2" descr="C:\Users\Drew\Documents\SquaredI\Presentations\Refactoring Case Study\images\kuba_icon_ok.png"/>
          <p:cNvPicPr>
            <a:picLocks noChangeAspect="1" noChangeArrowheads="1"/>
          </p:cNvPicPr>
          <p:nvPr/>
        </p:nvPicPr>
        <p:blipFill>
          <a:blip r:embed="rId2" cstate="print"/>
          <a:srcRect/>
          <a:stretch>
            <a:fillRect/>
          </a:stretch>
        </p:blipFill>
        <p:spPr bwMode="auto">
          <a:xfrm>
            <a:off x="1371602" y="304802"/>
            <a:ext cx="457198" cy="457198"/>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85824" y="5629275"/>
            <a:ext cx="2647951" cy="2762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95349" y="3267075"/>
            <a:ext cx="2647951" cy="2762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dirty="0" err="1" smtClean="0"/>
              <a:t>Refactored</a:t>
            </a:r>
            <a:r>
              <a:rPr lang="en-US" dirty="0" smtClean="0"/>
              <a:t> Consistent Protected Methods</a:t>
            </a:r>
            <a:endParaRPr lang="en-US" dirty="0"/>
          </a:p>
        </p:txBody>
      </p:sp>
      <p:sp>
        <p:nvSpPr>
          <p:cNvPr id="6" name="Content Placeholder 5"/>
          <p:cNvSpPr>
            <a:spLocks noGrp="1"/>
          </p:cNvSpPr>
          <p:nvPr>
            <p:ph sz="quarter" idx="1"/>
          </p:nvPr>
        </p:nvSpPr>
        <p:spPr/>
        <p:txBody>
          <a:bodyPr>
            <a:normAutofit fontScale="77500" lnSpcReduction="20000"/>
          </a:bodyPr>
          <a:lstStyle/>
          <a:p>
            <a:pPr lvl="1"/>
            <a:r>
              <a:rPr lang="en-US" sz="2400" dirty="0" err="1" smtClean="0"/>
              <a:t>createPopup_CreateNewOrder</a:t>
            </a:r>
            <a:r>
              <a:rPr lang="en-US" sz="2400" dirty="0" smtClean="0"/>
              <a:t>()</a:t>
            </a:r>
            <a:endParaRPr lang="en-US" sz="3200" dirty="0" smtClean="0"/>
          </a:p>
          <a:p>
            <a:pPr lvl="1"/>
            <a:r>
              <a:rPr lang="en-US" sz="2400" dirty="0" err="1" smtClean="0"/>
              <a:t>createPopup_QuickOrderEntry</a:t>
            </a:r>
            <a:r>
              <a:rPr lang="en-US" sz="2400" dirty="0" smtClean="0"/>
              <a:t>()</a:t>
            </a:r>
            <a:endParaRPr lang="en-US" sz="3200" dirty="0" smtClean="0"/>
          </a:p>
          <a:p>
            <a:pPr lvl="1"/>
            <a:r>
              <a:rPr lang="en-US" sz="2400" dirty="0" err="1" smtClean="0"/>
              <a:t>createPopup_ImportOrder</a:t>
            </a:r>
            <a:r>
              <a:rPr lang="en-US" sz="2400" dirty="0" smtClean="0"/>
              <a:t>()</a:t>
            </a:r>
            <a:endParaRPr lang="en-US" sz="3200" dirty="0" smtClean="0"/>
          </a:p>
          <a:p>
            <a:pPr lvl="1"/>
            <a:r>
              <a:rPr lang="en-US" sz="2400" dirty="0" err="1" smtClean="0"/>
              <a:t>createPopup_ExportOrder</a:t>
            </a:r>
            <a:r>
              <a:rPr lang="en-US" sz="2400" dirty="0" smtClean="0"/>
              <a:t>()</a:t>
            </a:r>
            <a:endParaRPr lang="en-US" sz="3200" dirty="0" smtClean="0"/>
          </a:p>
          <a:p>
            <a:pPr lvl="1"/>
            <a:r>
              <a:rPr lang="en-US" sz="2400" dirty="0" err="1" smtClean="0"/>
              <a:t>createPopup_CancelOrderWithNonEditableItems</a:t>
            </a:r>
            <a:r>
              <a:rPr lang="en-US" sz="2400" dirty="0" smtClean="0"/>
              <a:t>()</a:t>
            </a:r>
            <a:endParaRPr lang="en-US" sz="3200" dirty="0" smtClean="0"/>
          </a:p>
          <a:p>
            <a:pPr lvl="1"/>
            <a:r>
              <a:rPr lang="en-US" sz="2400" dirty="0" err="1" smtClean="0"/>
              <a:t>createPopup_ModifyOrderWithNonEditableItems</a:t>
            </a:r>
            <a:r>
              <a:rPr lang="en-US" sz="2400" dirty="0" smtClean="0"/>
              <a:t>()</a:t>
            </a:r>
          </a:p>
          <a:p>
            <a:pPr lvl="1"/>
            <a:r>
              <a:rPr lang="en-US" sz="2400" dirty="0" err="1" smtClean="0"/>
              <a:t>createPopup</a:t>
            </a:r>
            <a:r>
              <a:rPr lang="en-US" sz="2400" dirty="0" smtClean="0"/>
              <a:t>(type)</a:t>
            </a:r>
            <a:endParaRPr lang="en-US" sz="3200" dirty="0" smtClean="0"/>
          </a:p>
          <a:p>
            <a:pPr>
              <a:buNone/>
            </a:pPr>
            <a:r>
              <a:rPr lang="en-US" sz="2800" dirty="0" smtClean="0"/>
              <a:t> </a:t>
            </a:r>
            <a:endParaRPr lang="en-US" sz="3600" dirty="0" smtClean="0"/>
          </a:p>
          <a:p>
            <a:pPr lvl="1"/>
            <a:r>
              <a:rPr lang="en-US" sz="2400" dirty="0" err="1" smtClean="0"/>
              <a:t>createAlert_OrderPastCutOff</a:t>
            </a:r>
            <a:r>
              <a:rPr lang="en-US" sz="2400" dirty="0" smtClean="0"/>
              <a:t>()</a:t>
            </a:r>
          </a:p>
          <a:p>
            <a:pPr lvl="1"/>
            <a:r>
              <a:rPr lang="en-US" sz="2400" dirty="0" err="1" smtClean="0"/>
              <a:t>createAlert_UnableToModifySubmittedOrder</a:t>
            </a:r>
            <a:r>
              <a:rPr lang="en-US" sz="2400" dirty="0" smtClean="0"/>
              <a:t>()</a:t>
            </a:r>
          </a:p>
          <a:p>
            <a:pPr lvl="1"/>
            <a:r>
              <a:rPr lang="en-US" sz="2400" dirty="0" err="1" smtClean="0"/>
              <a:t>createAlert_DeleteOrder_Confirmation</a:t>
            </a:r>
            <a:r>
              <a:rPr lang="en-US" sz="2400" dirty="0" smtClean="0"/>
              <a:t>()</a:t>
            </a:r>
            <a:endParaRPr lang="en-US" sz="3200" dirty="0" smtClean="0"/>
          </a:p>
          <a:p>
            <a:pPr lvl="1"/>
            <a:r>
              <a:rPr lang="en-US" sz="2400" dirty="0" err="1" smtClean="0"/>
              <a:t>createAlert_CancelOrder_Confirmation</a:t>
            </a:r>
            <a:r>
              <a:rPr lang="en-US" sz="2400" dirty="0" smtClean="0"/>
              <a:t>()</a:t>
            </a:r>
            <a:endParaRPr lang="en-US" sz="3200" dirty="0" smtClean="0"/>
          </a:p>
          <a:p>
            <a:pPr lvl="1"/>
            <a:r>
              <a:rPr lang="en-US" sz="2400" dirty="0" err="1" smtClean="0"/>
              <a:t>createAlert_ModifyOrder_Confirmation</a:t>
            </a:r>
            <a:r>
              <a:rPr lang="en-US" sz="2400" dirty="0" smtClean="0"/>
              <a:t>()</a:t>
            </a:r>
          </a:p>
          <a:p>
            <a:pPr lvl="1"/>
            <a:r>
              <a:rPr lang="en-US" sz="2400" dirty="0" err="1" smtClean="0"/>
              <a:t>createAlert_CancelSubmittedOrder_Confirmation</a:t>
            </a:r>
            <a:r>
              <a:rPr lang="en-US" sz="2400" dirty="0" smtClean="0"/>
              <a:t>()</a:t>
            </a:r>
          </a:p>
          <a:p>
            <a:pPr lvl="1"/>
            <a:r>
              <a:rPr lang="en-US" sz="2400" dirty="0" err="1" smtClean="0"/>
              <a:t>createAlert</a:t>
            </a:r>
            <a:r>
              <a:rPr lang="en-US" sz="2400" dirty="0" smtClean="0"/>
              <a:t>(</a:t>
            </a:r>
            <a:r>
              <a:rPr lang="en-US" sz="2400" dirty="0" err="1" smtClean="0"/>
              <a:t>msg</a:t>
            </a:r>
            <a:r>
              <a:rPr lang="en-US" sz="2400" dirty="0" smtClean="0"/>
              <a:t>)</a:t>
            </a:r>
          </a:p>
          <a:p>
            <a:endParaRPr lang="en-US" dirty="0"/>
          </a:p>
        </p:txBody>
      </p:sp>
      <p:pic>
        <p:nvPicPr>
          <p:cNvPr id="7" name="Picture 2" descr="C:\Users\Drew\Documents\SquaredI\Presentations\Refactoring Case Study\images\kuba_icon_ok.png"/>
          <p:cNvPicPr>
            <a:picLocks noChangeAspect="1" noChangeArrowheads="1"/>
          </p:cNvPicPr>
          <p:nvPr/>
        </p:nvPicPr>
        <p:blipFill>
          <a:blip r:embed="rId2" cstate="print"/>
          <a:srcRect/>
          <a:stretch>
            <a:fillRect/>
          </a:stretch>
        </p:blipFill>
        <p:spPr bwMode="auto">
          <a:xfrm>
            <a:off x="4343402" y="1038227"/>
            <a:ext cx="457198" cy="457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5774" y="4514850"/>
            <a:ext cx="3181351" cy="2762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57599" y="2333625"/>
            <a:ext cx="3181351" cy="2762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Moving out responsibilities</a:t>
            </a:r>
            <a:endParaRPr lang="en-US" dirty="0"/>
          </a:p>
        </p:txBody>
      </p:sp>
      <p:sp>
        <p:nvSpPr>
          <p:cNvPr id="3" name="Content Placeholder 2"/>
          <p:cNvSpPr>
            <a:spLocks noGrp="1"/>
          </p:cNvSpPr>
          <p:nvPr>
            <p:ph sz="quarter" idx="1"/>
          </p:nvPr>
        </p:nvSpPr>
        <p:spPr/>
        <p:txBody>
          <a:bodyPr>
            <a:normAutofit/>
          </a:bodyPr>
          <a:lstStyle/>
          <a:p>
            <a:pPr>
              <a:buNone/>
            </a:pPr>
            <a:r>
              <a:rPr lang="en-US" sz="2000" dirty="0" smtClean="0">
                <a:solidFill>
                  <a:srgbClr val="0070C0"/>
                </a:solidFill>
              </a:rPr>
              <a:t>public</a:t>
            </a:r>
            <a:r>
              <a:rPr lang="en-US" sz="2000" dirty="0" smtClean="0"/>
              <a:t> </a:t>
            </a:r>
            <a:r>
              <a:rPr lang="en-US" sz="2000" dirty="0" smtClean="0">
                <a:solidFill>
                  <a:srgbClr val="0070C0"/>
                </a:solidFill>
              </a:rPr>
              <a:t>function</a:t>
            </a:r>
            <a:r>
              <a:rPr lang="en-US" sz="2000" dirty="0" smtClean="0"/>
              <a:t> </a:t>
            </a:r>
            <a:r>
              <a:rPr lang="en-US" sz="2000" dirty="0" err="1" smtClean="0"/>
              <a:t>createPopup</a:t>
            </a:r>
            <a:r>
              <a:rPr lang="en-US" sz="2000" dirty="0" smtClean="0"/>
              <a:t>(</a:t>
            </a:r>
            <a:r>
              <a:rPr lang="en-US" sz="2000" dirty="0" err="1" smtClean="0"/>
              <a:t>type:</a:t>
            </a:r>
            <a:r>
              <a:rPr lang="en-US" sz="2000" dirty="0" err="1" smtClean="0">
                <a:solidFill>
                  <a:srgbClr val="0070C0"/>
                </a:solidFill>
              </a:rPr>
              <a:t>String</a:t>
            </a:r>
            <a:r>
              <a:rPr lang="en-US" sz="2000" dirty="0" smtClean="0"/>
              <a:t>):</a:t>
            </a:r>
            <a:r>
              <a:rPr lang="en-US" sz="2000" dirty="0" smtClean="0">
                <a:solidFill>
                  <a:srgbClr val="0070C0"/>
                </a:solidFill>
              </a:rPr>
              <a:t>void</a:t>
            </a:r>
          </a:p>
          <a:p>
            <a:pPr>
              <a:buNone/>
            </a:pPr>
            <a:r>
              <a:rPr lang="en-US" sz="2000" dirty="0" smtClean="0"/>
              <a:t>{</a:t>
            </a:r>
          </a:p>
          <a:p>
            <a:pPr>
              <a:buNone/>
            </a:pPr>
            <a:r>
              <a:rPr lang="en-US" sz="2000" dirty="0" smtClean="0"/>
              <a:t>   </a:t>
            </a:r>
            <a:r>
              <a:rPr lang="en-US" sz="2000" dirty="0" err="1" smtClean="0">
                <a:solidFill>
                  <a:srgbClr val="0070C0"/>
                </a:solidFill>
              </a:rPr>
              <a:t>var</a:t>
            </a:r>
            <a:r>
              <a:rPr lang="en-US" sz="2000" dirty="0" smtClean="0"/>
              <a:t> </a:t>
            </a:r>
            <a:r>
              <a:rPr lang="en-US" sz="2000" dirty="0" err="1" smtClean="0"/>
              <a:t>popup:</a:t>
            </a:r>
            <a:r>
              <a:rPr lang="en-US" sz="2000" dirty="0" err="1" smtClean="0">
                <a:solidFill>
                  <a:srgbClr val="0070C0"/>
                </a:solidFill>
              </a:rPr>
              <a:t>UIComponent</a:t>
            </a:r>
            <a:r>
              <a:rPr lang="en-US" sz="2000" dirty="0" smtClean="0"/>
              <a:t> = </a:t>
            </a:r>
            <a:r>
              <a:rPr lang="en-US" sz="2000" dirty="0" err="1" smtClean="0"/>
              <a:t>popupFactory.create</a:t>
            </a:r>
            <a:r>
              <a:rPr lang="en-US" sz="2000" dirty="0" smtClean="0"/>
              <a:t>(type);</a:t>
            </a:r>
          </a:p>
          <a:p>
            <a:pPr>
              <a:buNone/>
            </a:pPr>
            <a:r>
              <a:rPr lang="en-US" sz="2000" dirty="0" smtClean="0"/>
              <a:t>   </a:t>
            </a:r>
            <a:r>
              <a:rPr lang="en-US" sz="2000" dirty="0" smtClean="0">
                <a:solidFill>
                  <a:srgbClr val="0070C0"/>
                </a:solidFill>
              </a:rPr>
              <a:t>new</a:t>
            </a:r>
            <a:r>
              <a:rPr lang="en-US" sz="2000" dirty="0" smtClean="0"/>
              <a:t> </a:t>
            </a:r>
            <a:r>
              <a:rPr lang="en-US" sz="2000" dirty="0" err="1" smtClean="0"/>
              <a:t>SM_PopupComponentEvent</a:t>
            </a:r>
            <a:r>
              <a:rPr lang="en-US" sz="2000" dirty="0" smtClean="0"/>
              <a:t>(</a:t>
            </a:r>
            <a:r>
              <a:rPr lang="en-US" sz="2000" dirty="0" err="1" smtClean="0"/>
              <a:t>popup,</a:t>
            </a:r>
            <a:r>
              <a:rPr lang="en-US" sz="2000" dirty="0" err="1" smtClean="0">
                <a:solidFill>
                  <a:srgbClr val="0070C0"/>
                </a:solidFill>
              </a:rPr>
              <a:t>true</a:t>
            </a:r>
            <a:r>
              <a:rPr lang="en-US" sz="2000" dirty="0" smtClean="0"/>
              <a:t>).dispatch();</a:t>
            </a:r>
          </a:p>
          <a:p>
            <a:pPr>
              <a:buNone/>
            </a:pPr>
            <a:r>
              <a:rPr lang="en-US" sz="2000" dirty="0" smtClean="0"/>
              <a:t>}</a:t>
            </a:r>
          </a:p>
          <a:p>
            <a:pPr>
              <a:buNone/>
            </a:pPr>
            <a:endParaRPr lang="en-US" sz="2000" dirty="0" smtClean="0"/>
          </a:p>
          <a:p>
            <a:pPr>
              <a:buNone/>
            </a:pPr>
            <a:r>
              <a:rPr lang="en-US" sz="2000" dirty="0" smtClean="0">
                <a:solidFill>
                  <a:srgbClr val="0070C0"/>
                </a:solidFill>
              </a:rPr>
              <a:t>public function </a:t>
            </a:r>
            <a:r>
              <a:rPr lang="en-US" sz="2000" dirty="0" err="1" smtClean="0"/>
              <a:t>createAlert</a:t>
            </a:r>
            <a:r>
              <a:rPr lang="en-US" sz="2000" dirty="0" smtClean="0"/>
              <a:t>(</a:t>
            </a:r>
            <a:r>
              <a:rPr lang="en-US" sz="2000" dirty="0" err="1" smtClean="0"/>
              <a:t>msg:</a:t>
            </a:r>
            <a:r>
              <a:rPr lang="en-US" sz="2000" dirty="0" err="1" smtClean="0">
                <a:solidFill>
                  <a:srgbClr val="0070C0"/>
                </a:solidFill>
              </a:rPr>
              <a:t>String</a:t>
            </a:r>
            <a:r>
              <a:rPr lang="en-US" sz="2000" dirty="0" smtClean="0"/>
              <a:t>):</a:t>
            </a:r>
            <a:r>
              <a:rPr lang="en-US" sz="2000" dirty="0" smtClean="0">
                <a:solidFill>
                  <a:srgbClr val="0070C0"/>
                </a:solidFill>
              </a:rPr>
              <a:t>void</a:t>
            </a:r>
          </a:p>
          <a:p>
            <a:pPr>
              <a:buNone/>
            </a:pPr>
            <a:r>
              <a:rPr lang="en-US" sz="2000" dirty="0" smtClean="0"/>
              <a:t>{</a:t>
            </a:r>
          </a:p>
          <a:p>
            <a:pPr>
              <a:buNone/>
            </a:pPr>
            <a:r>
              <a:rPr lang="en-US" sz="2000" dirty="0" smtClean="0"/>
              <a:t>   </a:t>
            </a:r>
            <a:r>
              <a:rPr lang="en-US" sz="2000" dirty="0" err="1" smtClean="0"/>
              <a:t>alertFactory.create</a:t>
            </a:r>
            <a:r>
              <a:rPr lang="en-US" sz="2000" dirty="0" smtClean="0"/>
              <a:t>(</a:t>
            </a:r>
            <a:r>
              <a:rPr lang="en-US" sz="2000" dirty="0" err="1" smtClean="0"/>
              <a:t>msg</a:t>
            </a:r>
            <a:r>
              <a:rPr lang="en-US" sz="2000" dirty="0" smtClean="0"/>
              <a:t>)</a:t>
            </a:r>
          </a:p>
          <a:p>
            <a:pPr>
              <a:buNone/>
            </a:pPr>
            <a:r>
              <a:rPr lang="en-US" sz="2000" dirty="0" smtClean="0"/>
              <a:t>}</a:t>
            </a:r>
          </a:p>
          <a:p>
            <a:pPr>
              <a:buNone/>
            </a:pPr>
            <a:endParaRPr lang="en-US" sz="2000" dirty="0" smtClean="0"/>
          </a:p>
          <a:p>
            <a:pPr>
              <a:buNone/>
            </a:pPr>
            <a:endParaRPr lang="en-US" sz="2000" dirty="0"/>
          </a:p>
        </p:txBody>
      </p:sp>
      <p:sp>
        <p:nvSpPr>
          <p:cNvPr id="7" name="Rectangle 6"/>
          <p:cNvSpPr/>
          <p:nvPr/>
        </p:nvSpPr>
        <p:spPr>
          <a:xfrm>
            <a:off x="7200900" y="1276350"/>
            <a:ext cx="1790700" cy="510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3330743"/>
            <a:ext cx="2057400" cy="1015663"/>
          </a:xfrm>
          <a:prstGeom prst="rect">
            <a:avLst/>
          </a:prstGeom>
          <a:noFill/>
        </p:spPr>
        <p:txBody>
          <a:bodyPr wrap="square" rtlCol="0" anchor="ctr">
            <a:spAutoFit/>
          </a:bodyPr>
          <a:lstStyle/>
          <a:p>
            <a:pPr algn="ctr"/>
            <a:r>
              <a:rPr lang="en-US" sz="2000" b="1" dirty="0" smtClean="0">
                <a:solidFill>
                  <a:schemeClr val="bg1"/>
                </a:solidFill>
              </a:rPr>
              <a:t>Externalized </a:t>
            </a:r>
            <a:br>
              <a:rPr lang="en-US" sz="2000" b="1" dirty="0" smtClean="0">
                <a:solidFill>
                  <a:schemeClr val="bg1"/>
                </a:solidFill>
              </a:rPr>
            </a:br>
            <a:r>
              <a:rPr lang="en-US" sz="2000" b="1" dirty="0" smtClean="0">
                <a:solidFill>
                  <a:schemeClr val="bg1"/>
                </a:solidFill>
              </a:rPr>
              <a:t>object</a:t>
            </a:r>
            <a:br>
              <a:rPr lang="en-US" sz="2000" b="1" dirty="0" smtClean="0">
                <a:solidFill>
                  <a:schemeClr val="bg1"/>
                </a:solidFill>
              </a:rPr>
            </a:br>
            <a:r>
              <a:rPr lang="en-US" sz="2000" b="1" dirty="0" smtClean="0">
                <a:solidFill>
                  <a:schemeClr val="bg1"/>
                </a:solidFill>
              </a:rPr>
              <a:t> creation</a:t>
            </a:r>
            <a:endParaRPr lang="en-US" sz="2000" b="1" dirty="0">
              <a:solidFill>
                <a:schemeClr val="bg1"/>
              </a:solidFill>
            </a:endParaRPr>
          </a:p>
        </p:txBody>
      </p:sp>
      <p:pic>
        <p:nvPicPr>
          <p:cNvPr id="9" name="Picture 2" descr="C:\Users\Drew\Documents\SquaredI\Presentations\Refactoring Case Study\images\kuba_icon_ok.png"/>
          <p:cNvPicPr>
            <a:picLocks noChangeAspect="1" noChangeArrowheads="1"/>
          </p:cNvPicPr>
          <p:nvPr/>
        </p:nvPicPr>
        <p:blipFill>
          <a:blip r:embed="rId2" cstate="print"/>
          <a:srcRect/>
          <a:stretch>
            <a:fillRect/>
          </a:stretch>
        </p:blipFill>
        <p:spPr bwMode="auto">
          <a:xfrm>
            <a:off x="4343402" y="1047752"/>
            <a:ext cx="457198" cy="4571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30201" y="2657475"/>
            <a:ext cx="4422774" cy="3286125"/>
          </a:xfrm>
        </p:spPr>
        <p:txBody>
          <a:bodyPr>
            <a:normAutofit/>
          </a:bodyPr>
          <a:lstStyle/>
          <a:p>
            <a:pPr algn="l">
              <a:lnSpc>
                <a:spcPct val="200000"/>
              </a:lnSpc>
            </a:pPr>
            <a:r>
              <a:rPr lang="en-US" sz="2000" dirty="0" smtClean="0"/>
              <a:t>What is it?</a:t>
            </a:r>
          </a:p>
          <a:p>
            <a:pPr algn="l">
              <a:lnSpc>
                <a:spcPct val="200000"/>
              </a:lnSpc>
            </a:pPr>
            <a:r>
              <a:rPr lang="en-US" sz="2000" dirty="0" smtClean="0"/>
              <a:t>Why do it?</a:t>
            </a:r>
          </a:p>
          <a:p>
            <a:pPr algn="l">
              <a:lnSpc>
                <a:spcPct val="200000"/>
              </a:lnSpc>
            </a:pPr>
            <a:r>
              <a:rPr lang="en-US" sz="2000" dirty="0" smtClean="0"/>
              <a:t>When?</a:t>
            </a:r>
          </a:p>
          <a:p>
            <a:pPr algn="l">
              <a:lnSpc>
                <a:spcPct val="200000"/>
              </a:lnSpc>
            </a:pPr>
            <a:endParaRPr lang="en-US" sz="2000" dirty="0" smtClean="0"/>
          </a:p>
          <a:p>
            <a:pPr algn="l">
              <a:lnSpc>
                <a:spcPct val="200000"/>
              </a:lnSpc>
            </a:pPr>
            <a:endParaRPr lang="en-US" dirty="0"/>
          </a:p>
        </p:txBody>
      </p:sp>
      <p:sp>
        <p:nvSpPr>
          <p:cNvPr id="2" name="Title 1"/>
          <p:cNvSpPr>
            <a:spLocks noGrp="1"/>
          </p:cNvSpPr>
          <p:nvPr>
            <p:ph type="title"/>
          </p:nvPr>
        </p:nvSpPr>
        <p:spPr/>
        <p:txBody>
          <a:bodyPr/>
          <a:lstStyle/>
          <a:p>
            <a:r>
              <a:rPr lang="en-US" dirty="0" smtClean="0"/>
              <a:t>Refactoring?</a:t>
            </a:r>
            <a:endParaRPr lang="en-US" dirty="0"/>
          </a:p>
        </p:txBody>
      </p:sp>
      <p:pic>
        <p:nvPicPr>
          <p:cNvPr id="17410" name="Picture 2" descr="C:\Users\Drew\Documents\SquaredI\Presentations\Refactoring Case Study\images\10714087-what-when-where-why-how-who-questions--white-chalk-handwriting-on-vintage-slate-blackboards-in-color.jpg"/>
          <p:cNvPicPr>
            <a:picLocks noChangeAspect="1" noChangeArrowheads="1"/>
          </p:cNvPicPr>
          <p:nvPr/>
        </p:nvPicPr>
        <p:blipFill>
          <a:blip r:embed="rId3" cstate="print"/>
          <a:srcRect/>
          <a:stretch>
            <a:fillRect/>
          </a:stretch>
        </p:blipFill>
        <p:spPr bwMode="auto">
          <a:xfrm>
            <a:off x="5000625" y="2607754"/>
            <a:ext cx="3765550" cy="3050096"/>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Other Refactoring Benefits</a:t>
            </a:r>
            <a:endParaRPr lang="en-US" dirty="0"/>
          </a:p>
        </p:txBody>
      </p:sp>
      <p:sp>
        <p:nvSpPr>
          <p:cNvPr id="3" name="Content Placeholder 2"/>
          <p:cNvSpPr>
            <a:spLocks noGrp="1"/>
          </p:cNvSpPr>
          <p:nvPr>
            <p:ph sz="quarter" idx="1"/>
          </p:nvPr>
        </p:nvSpPr>
        <p:spPr/>
        <p:txBody>
          <a:bodyPr>
            <a:normAutofit/>
          </a:bodyPr>
          <a:lstStyle/>
          <a:p>
            <a:pPr>
              <a:lnSpc>
                <a:spcPct val="150000"/>
              </a:lnSpc>
            </a:pPr>
            <a:r>
              <a:rPr lang="en-US" dirty="0" smtClean="0"/>
              <a:t>Alert inconsistencies identified &amp; backlogged</a:t>
            </a:r>
          </a:p>
          <a:p>
            <a:pPr lvl="1">
              <a:lnSpc>
                <a:spcPct val="150000"/>
              </a:lnSpc>
            </a:pPr>
            <a:r>
              <a:rPr lang="en-US" dirty="0" err="1" smtClean="0"/>
              <a:t>mx.Alert.show</a:t>
            </a:r>
            <a:r>
              <a:rPr lang="en-US" dirty="0" smtClean="0"/>
              <a:t>()</a:t>
            </a:r>
          </a:p>
          <a:p>
            <a:pPr lvl="1">
              <a:lnSpc>
                <a:spcPct val="150000"/>
              </a:lnSpc>
            </a:pPr>
            <a:r>
              <a:rPr lang="en-US" dirty="0" err="1" smtClean="0"/>
              <a:t>spark.Alert.show</a:t>
            </a:r>
            <a:r>
              <a:rPr lang="en-US" dirty="0" smtClean="0"/>
              <a:t>()</a:t>
            </a:r>
          </a:p>
          <a:p>
            <a:pPr lvl="1">
              <a:lnSpc>
                <a:spcPct val="150000"/>
              </a:lnSpc>
            </a:pPr>
            <a:r>
              <a:rPr lang="en-US" dirty="0" err="1" smtClean="0"/>
              <a:t>CustomAlert.show</a:t>
            </a:r>
            <a:r>
              <a:rPr lang="en-US" dirty="0" smtClean="0"/>
              <a:t>()</a:t>
            </a:r>
          </a:p>
          <a:p>
            <a:pPr lvl="1">
              <a:lnSpc>
                <a:spcPct val="150000"/>
              </a:lnSpc>
            </a:pPr>
            <a:endParaRPr lang="en-US" dirty="0" smtClean="0"/>
          </a:p>
          <a:p>
            <a:pPr>
              <a:lnSpc>
                <a:spcPct val="150000"/>
              </a:lnSpc>
              <a:buNone/>
            </a:pPr>
            <a:endParaRPr lang="en-US" dirty="0" smtClean="0"/>
          </a:p>
        </p:txBody>
      </p:sp>
      <p:pic>
        <p:nvPicPr>
          <p:cNvPr id="2050" name="Picture 2" descr="C:\Users\Drew\Documents\SquaredI\Presentations\Refactoring Case Study\images\kuba_icon_ok.png"/>
          <p:cNvPicPr>
            <a:picLocks noChangeAspect="1" noChangeArrowheads="1"/>
          </p:cNvPicPr>
          <p:nvPr/>
        </p:nvPicPr>
        <p:blipFill>
          <a:blip r:embed="rId2" cstate="print"/>
          <a:srcRect/>
          <a:stretch>
            <a:fillRect/>
          </a:stretch>
        </p:blipFill>
        <p:spPr bwMode="auto">
          <a:xfrm>
            <a:off x="4343402" y="1047752"/>
            <a:ext cx="457198" cy="457198"/>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Metrics</a:t>
            </a:r>
            <a:endParaRPr lang="en-US" dirty="0"/>
          </a:p>
        </p:txBody>
      </p:sp>
      <p:graphicFrame>
        <p:nvGraphicFramePr>
          <p:cNvPr id="11" name="Table 10"/>
          <p:cNvGraphicFramePr>
            <a:graphicFrameLocks noGrp="1"/>
          </p:cNvGraphicFramePr>
          <p:nvPr/>
        </p:nvGraphicFramePr>
        <p:xfrm>
          <a:off x="628650" y="1685924"/>
          <a:ext cx="8020050" cy="3590926"/>
        </p:xfrm>
        <a:graphic>
          <a:graphicData uri="http://schemas.openxmlformats.org/drawingml/2006/table">
            <a:tbl>
              <a:tblPr firstRow="1" bandRow="1">
                <a:tableStyleId>{6E25E649-3F16-4E02-A733-19D2CDBF48F0}</a:tableStyleId>
              </a:tblPr>
              <a:tblGrid>
                <a:gridCol w="3933825"/>
                <a:gridCol w="2133600"/>
                <a:gridCol w="1952625"/>
              </a:tblGrid>
              <a:tr h="368489">
                <a:tc>
                  <a:txBody>
                    <a:bodyPr/>
                    <a:lstStyle/>
                    <a:p>
                      <a:endParaRPr lang="en-US" dirty="0" smtClean="0"/>
                    </a:p>
                  </a:txBody>
                  <a:tcPr/>
                </a:tc>
                <a:tc>
                  <a:txBody>
                    <a:bodyPr/>
                    <a:lstStyle/>
                    <a:p>
                      <a:r>
                        <a:rPr lang="en-US" dirty="0" smtClean="0"/>
                        <a:t>Original</a:t>
                      </a:r>
                      <a:endParaRPr lang="en-US" dirty="0"/>
                    </a:p>
                  </a:txBody>
                  <a:tcPr/>
                </a:tc>
                <a:tc>
                  <a:txBody>
                    <a:bodyPr/>
                    <a:lstStyle/>
                    <a:p>
                      <a:r>
                        <a:rPr lang="en-US" dirty="0" err="1" smtClean="0"/>
                        <a:t>Refactored</a:t>
                      </a:r>
                      <a:endParaRPr lang="en-US" dirty="0"/>
                    </a:p>
                  </a:txBody>
                  <a:tcPr/>
                </a:tc>
              </a:tr>
              <a:tr h="368489">
                <a:tc>
                  <a:txBody>
                    <a:bodyPr/>
                    <a:lstStyle/>
                    <a:p>
                      <a:r>
                        <a:rPr lang="en-US" sz="2400" dirty="0" smtClean="0"/>
                        <a:t>Public methods</a:t>
                      </a:r>
                      <a:endParaRPr lang="en-US" sz="2400" dirty="0"/>
                    </a:p>
                  </a:txBody>
                  <a:tcPr/>
                </a:tc>
                <a:tc>
                  <a:txBody>
                    <a:bodyPr/>
                    <a:lstStyle/>
                    <a:p>
                      <a:r>
                        <a:rPr lang="en-US" sz="2400" dirty="0" smtClean="0"/>
                        <a:t>58</a:t>
                      </a:r>
                      <a:endParaRPr lang="en-US" sz="2400" dirty="0"/>
                    </a:p>
                  </a:txBody>
                  <a:tcPr/>
                </a:tc>
                <a:tc>
                  <a:txBody>
                    <a:bodyPr/>
                    <a:lstStyle/>
                    <a:p>
                      <a:r>
                        <a:rPr lang="en-US" sz="2400" dirty="0" smtClean="0"/>
                        <a:t>58</a:t>
                      </a:r>
                      <a:endParaRPr lang="en-US" sz="2400" dirty="0"/>
                    </a:p>
                  </a:txBody>
                  <a:tcPr/>
                </a:tc>
              </a:tr>
              <a:tr h="368489">
                <a:tc>
                  <a:txBody>
                    <a:bodyPr/>
                    <a:lstStyle/>
                    <a:p>
                      <a:r>
                        <a:rPr lang="en-US" sz="2400" dirty="0" smtClean="0"/>
                        <a:t>Public variables</a:t>
                      </a:r>
                      <a:endParaRPr lang="en-US" sz="2400" dirty="0"/>
                    </a:p>
                  </a:txBody>
                  <a:tcPr/>
                </a:tc>
                <a:tc>
                  <a:txBody>
                    <a:bodyPr/>
                    <a:lstStyle/>
                    <a:p>
                      <a:r>
                        <a:rPr lang="en-US" sz="2400" dirty="0" smtClean="0"/>
                        <a:t>28</a:t>
                      </a:r>
                      <a:endParaRPr lang="en-US" sz="2400" dirty="0"/>
                    </a:p>
                  </a:txBody>
                  <a:tcPr/>
                </a:tc>
                <a:tc>
                  <a:txBody>
                    <a:bodyPr/>
                    <a:lstStyle/>
                    <a:p>
                      <a:r>
                        <a:rPr lang="en-US" sz="2400" dirty="0" smtClean="0"/>
                        <a:t>28</a:t>
                      </a:r>
                      <a:endParaRPr lang="en-US" sz="2400" dirty="0"/>
                    </a:p>
                  </a:txBody>
                  <a:tcPr/>
                </a:tc>
              </a:tr>
              <a:tr h="389959">
                <a:tc>
                  <a:txBody>
                    <a:bodyPr/>
                    <a:lstStyle/>
                    <a:p>
                      <a:r>
                        <a:rPr lang="en-US" sz="2400" dirty="0" smtClean="0"/>
                        <a:t>Non-public</a:t>
                      </a:r>
                      <a:r>
                        <a:rPr lang="en-US" sz="2400" baseline="0" dirty="0" smtClean="0"/>
                        <a:t> methods</a:t>
                      </a:r>
                      <a:endParaRPr lang="en-US" sz="2400" dirty="0"/>
                    </a:p>
                  </a:txBody>
                  <a:tcPr/>
                </a:tc>
                <a:tc>
                  <a:txBody>
                    <a:bodyPr/>
                    <a:lstStyle/>
                    <a:p>
                      <a:r>
                        <a:rPr lang="en-US" sz="2400" dirty="0" smtClean="0"/>
                        <a:t>18</a:t>
                      </a:r>
                      <a:endParaRPr lang="en-US" sz="2400" dirty="0"/>
                    </a:p>
                  </a:txBody>
                  <a:tcPr/>
                </a:tc>
                <a:tc>
                  <a:txBody>
                    <a:bodyPr/>
                    <a:lstStyle/>
                    <a:p>
                      <a:r>
                        <a:rPr lang="en-US" sz="2400" dirty="0" smtClean="0"/>
                        <a:t>57</a:t>
                      </a:r>
                      <a:endParaRPr lang="en-US" sz="2400" dirty="0"/>
                    </a:p>
                  </a:txBody>
                  <a:tcPr/>
                </a:tc>
              </a:tr>
              <a:tr h="368489">
                <a:tc>
                  <a:txBody>
                    <a:bodyPr/>
                    <a:lstStyle/>
                    <a:p>
                      <a:r>
                        <a:rPr lang="en-US" sz="2400" dirty="0" smtClean="0"/>
                        <a:t>PMD errors</a:t>
                      </a:r>
                      <a:endParaRPr lang="en-US" sz="2400" dirty="0"/>
                    </a:p>
                  </a:txBody>
                  <a:tcPr/>
                </a:tc>
                <a:tc>
                  <a:txBody>
                    <a:bodyPr/>
                    <a:lstStyle/>
                    <a:p>
                      <a:r>
                        <a:rPr lang="en-US" sz="2400" dirty="0" smtClean="0"/>
                        <a:t>23</a:t>
                      </a:r>
                      <a:endParaRPr lang="en-US" sz="2400" dirty="0"/>
                    </a:p>
                  </a:txBody>
                  <a:tcPr/>
                </a:tc>
                <a:tc>
                  <a:txBody>
                    <a:bodyPr/>
                    <a:lstStyle/>
                    <a:p>
                      <a:r>
                        <a:rPr lang="en-US" sz="2400" dirty="0" smtClean="0"/>
                        <a:t>4</a:t>
                      </a:r>
                      <a:endParaRPr lang="en-US" sz="2400" dirty="0"/>
                    </a:p>
                  </a:txBody>
                  <a:tcPr/>
                </a:tc>
              </a:tr>
              <a:tr h="368489">
                <a:tc>
                  <a:txBody>
                    <a:bodyPr/>
                    <a:lstStyle/>
                    <a:p>
                      <a:r>
                        <a:rPr lang="en-US" sz="2400" dirty="0" smtClean="0"/>
                        <a:t>PMD warnings</a:t>
                      </a:r>
                      <a:endParaRPr lang="en-US" sz="2400" dirty="0"/>
                    </a:p>
                  </a:txBody>
                  <a:tcPr/>
                </a:tc>
                <a:tc>
                  <a:txBody>
                    <a:bodyPr/>
                    <a:lstStyle/>
                    <a:p>
                      <a:r>
                        <a:rPr lang="en-US" sz="2400" dirty="0" smtClean="0"/>
                        <a:t>37</a:t>
                      </a:r>
                      <a:endParaRPr lang="en-US" sz="2400" dirty="0"/>
                    </a:p>
                  </a:txBody>
                  <a:tcPr/>
                </a:tc>
                <a:tc>
                  <a:txBody>
                    <a:bodyPr/>
                    <a:lstStyle/>
                    <a:p>
                      <a:r>
                        <a:rPr lang="en-US" sz="2400" dirty="0" smtClean="0"/>
                        <a:t>13</a:t>
                      </a:r>
                      <a:endParaRPr lang="en-US" sz="2400" dirty="0"/>
                    </a:p>
                  </a:txBody>
                  <a:tcPr/>
                </a:tc>
              </a:tr>
              <a:tr h="479237">
                <a:tc>
                  <a:txBody>
                    <a:bodyPr/>
                    <a:lstStyle/>
                    <a:p>
                      <a:r>
                        <a:rPr lang="en-US" sz="2400" dirty="0" smtClean="0"/>
                        <a:t>Import statements</a:t>
                      </a:r>
                      <a:endParaRPr lang="en-US" sz="2400" dirty="0"/>
                    </a:p>
                  </a:txBody>
                  <a:tcPr/>
                </a:tc>
                <a:tc>
                  <a:txBody>
                    <a:bodyPr/>
                    <a:lstStyle/>
                    <a:p>
                      <a:r>
                        <a:rPr lang="en-US" sz="2400" dirty="0" smtClean="0"/>
                        <a:t>157</a:t>
                      </a:r>
                      <a:endParaRPr lang="en-US" sz="2400" dirty="0"/>
                    </a:p>
                  </a:txBody>
                  <a:tcPr/>
                </a:tc>
                <a:tc>
                  <a:txBody>
                    <a:bodyPr/>
                    <a:lstStyle/>
                    <a:p>
                      <a:r>
                        <a:rPr lang="en-US" sz="2400" dirty="0" smtClean="0"/>
                        <a:t>99</a:t>
                      </a:r>
                      <a:endParaRPr lang="en-US" sz="2400" dirty="0"/>
                    </a:p>
                  </a:txBody>
                  <a:tcPr/>
                </a:tc>
              </a:tr>
              <a:tr h="368489">
                <a:tc>
                  <a:txBody>
                    <a:bodyPr/>
                    <a:lstStyle/>
                    <a:p>
                      <a:r>
                        <a:rPr lang="en-US" sz="2400" b="1" dirty="0" smtClean="0"/>
                        <a:t>Tested methods</a:t>
                      </a:r>
                      <a:endParaRPr lang="en-US" sz="2400" b="1" dirty="0"/>
                    </a:p>
                  </a:txBody>
                  <a:tcPr/>
                </a:tc>
                <a:tc>
                  <a:txBody>
                    <a:bodyPr/>
                    <a:lstStyle/>
                    <a:p>
                      <a:r>
                        <a:rPr lang="en-US" sz="2400" b="1" dirty="0" smtClean="0"/>
                        <a:t>0</a:t>
                      </a:r>
                      <a:endParaRPr lang="en-US" sz="2400" b="1" dirty="0"/>
                    </a:p>
                  </a:txBody>
                  <a:tcPr/>
                </a:tc>
                <a:tc>
                  <a:txBody>
                    <a:bodyPr/>
                    <a:lstStyle/>
                    <a:p>
                      <a:r>
                        <a:rPr lang="en-US" sz="2400" b="1" dirty="0" smtClean="0"/>
                        <a:t>58</a:t>
                      </a:r>
                      <a:endParaRPr lang="en-US" sz="2400" b="1" dirty="0"/>
                    </a:p>
                  </a:txBody>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ew\Documents\SquaredI\Presentations\Refactoring Case Study\images\testing.jpg"/>
          <p:cNvPicPr>
            <a:picLocks noChangeAspect="1" noChangeArrowheads="1"/>
          </p:cNvPicPr>
          <p:nvPr/>
        </p:nvPicPr>
        <p:blipFill>
          <a:blip r:embed="rId2" cstate="print"/>
          <a:srcRect/>
          <a:stretch>
            <a:fillRect/>
          </a:stretch>
        </p:blipFill>
        <p:spPr bwMode="auto">
          <a:xfrm>
            <a:off x="3638549" y="3371850"/>
            <a:ext cx="2614157" cy="2990850"/>
          </a:xfrm>
          <a:prstGeom prst="rect">
            <a:avLst/>
          </a:prstGeom>
          <a:noFill/>
        </p:spPr>
      </p:pic>
      <p:sp>
        <p:nvSpPr>
          <p:cNvPr id="2" name="Text Placeholder 1"/>
          <p:cNvSpPr>
            <a:spLocks noGrp="1"/>
          </p:cNvSpPr>
          <p:nvPr>
            <p:ph type="body" idx="1"/>
          </p:nvPr>
        </p:nvSpPr>
        <p:spPr/>
        <p:txBody>
          <a:bodyPr/>
          <a:lstStyle/>
          <a:p>
            <a:r>
              <a:rPr lang="en-US" dirty="0" smtClean="0"/>
              <a:t>Lessons Learned</a:t>
            </a:r>
          </a:p>
          <a:p>
            <a:r>
              <a:rPr lang="en-US" dirty="0" smtClean="0"/>
              <a:t>And</a:t>
            </a:r>
          </a:p>
          <a:p>
            <a:r>
              <a:rPr lang="en-US" dirty="0" smtClean="0"/>
              <a:t>Other Discoveries</a:t>
            </a:r>
            <a:endParaRPr lang="en-US" dirty="0"/>
          </a:p>
        </p:txBody>
      </p:sp>
      <p:sp>
        <p:nvSpPr>
          <p:cNvPr id="3" name="Title 2"/>
          <p:cNvSpPr>
            <a:spLocks noGrp="1"/>
          </p:cNvSpPr>
          <p:nvPr>
            <p:ph type="title"/>
          </p:nvPr>
        </p:nvSpPr>
        <p:spPr/>
        <p:txBody>
          <a:bodyPr/>
          <a:lstStyle/>
          <a:p>
            <a:r>
              <a:rPr lang="en-US" dirty="0" smtClean="0"/>
              <a:t>Observations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Make a 2</a:t>
            </a:r>
            <a:r>
              <a:rPr lang="en-US" baseline="30000" dirty="0" smtClean="0"/>
              <a:t>nd</a:t>
            </a:r>
            <a:r>
              <a:rPr lang="en-US" dirty="0" smtClean="0"/>
              <a:t> Draft</a:t>
            </a:r>
            <a:endParaRPr lang="en-US" dirty="0"/>
          </a:p>
        </p:txBody>
      </p:sp>
      <p:sp>
        <p:nvSpPr>
          <p:cNvPr id="3" name="Content Placeholder 2"/>
          <p:cNvSpPr>
            <a:spLocks noGrp="1"/>
          </p:cNvSpPr>
          <p:nvPr>
            <p:ph sz="quarter" idx="1"/>
          </p:nvPr>
        </p:nvSpPr>
        <p:spPr/>
        <p:txBody>
          <a:bodyPr/>
          <a:lstStyle/>
          <a:p>
            <a:pPr algn="ctr">
              <a:buNone/>
            </a:pPr>
            <a:r>
              <a:rPr lang="en-US" dirty="0" smtClean="0"/>
              <a:t>Anything that is </a:t>
            </a:r>
            <a:r>
              <a:rPr lang="en-US" u="sng" dirty="0" smtClean="0"/>
              <a:t>important</a:t>
            </a:r>
            <a:r>
              <a:rPr lang="en-US" dirty="0" smtClean="0"/>
              <a:t> </a:t>
            </a:r>
            <a:br>
              <a:rPr lang="en-US" dirty="0" smtClean="0"/>
            </a:br>
            <a:r>
              <a:rPr lang="en-US" dirty="0" smtClean="0"/>
              <a:t>deserves / demands more than a first draft. </a:t>
            </a:r>
            <a:endParaRPr lang="en-US" dirty="0"/>
          </a:p>
        </p:txBody>
      </p:sp>
      <p:pic>
        <p:nvPicPr>
          <p:cNvPr id="8194" name="Picture 2" descr="C:\Users\Drew\Documents\SquaredI\Presentations\Refactoring Case Study\images\copyediting.jpg"/>
          <p:cNvPicPr>
            <a:picLocks noChangeAspect="1" noChangeArrowheads="1"/>
          </p:cNvPicPr>
          <p:nvPr/>
        </p:nvPicPr>
        <p:blipFill>
          <a:blip r:embed="rId2" cstate="print"/>
          <a:srcRect/>
          <a:stretch>
            <a:fillRect/>
          </a:stretch>
        </p:blipFill>
        <p:spPr bwMode="auto">
          <a:xfrm>
            <a:off x="1905000" y="2514600"/>
            <a:ext cx="5105400" cy="382905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Responsible</a:t>
            </a:r>
            <a:endParaRPr lang="en-US" dirty="0"/>
          </a:p>
        </p:txBody>
      </p:sp>
      <p:sp>
        <p:nvSpPr>
          <p:cNvPr id="3" name="Content Placeholder 2"/>
          <p:cNvSpPr>
            <a:spLocks noGrp="1"/>
          </p:cNvSpPr>
          <p:nvPr>
            <p:ph sz="quarter" idx="1"/>
          </p:nvPr>
        </p:nvSpPr>
        <p:spPr/>
        <p:txBody>
          <a:bodyPr/>
          <a:lstStyle/>
          <a:p>
            <a:r>
              <a:rPr lang="en-US" dirty="0" err="1" smtClean="0"/>
              <a:t>Refactor</a:t>
            </a:r>
            <a:r>
              <a:rPr lang="en-US" dirty="0" smtClean="0"/>
              <a:t> responsibly</a:t>
            </a:r>
          </a:p>
          <a:p>
            <a:r>
              <a:rPr lang="en-US" dirty="0" smtClean="0"/>
              <a:t>Only modify once tests are in place</a:t>
            </a:r>
            <a:endParaRPr lang="en-US" dirty="0"/>
          </a:p>
        </p:txBody>
      </p:sp>
      <p:pic>
        <p:nvPicPr>
          <p:cNvPr id="6146" name="Picture 2" descr="C:\Users\Drew\Documents\SquaredI\Presentations\Refactoring Case Study\images\Safety-Ne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2162175" y="2324100"/>
            <a:ext cx="5994400" cy="4089400"/>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small</a:t>
            </a:r>
            <a:endParaRPr lang="en-US" dirty="0"/>
          </a:p>
        </p:txBody>
      </p:sp>
      <p:sp>
        <p:nvSpPr>
          <p:cNvPr id="3" name="Content Placeholder 2"/>
          <p:cNvSpPr>
            <a:spLocks noGrp="1"/>
          </p:cNvSpPr>
          <p:nvPr>
            <p:ph sz="quarter" idx="1"/>
          </p:nvPr>
        </p:nvSpPr>
        <p:spPr>
          <a:xfrm>
            <a:off x="301752" y="1527048"/>
            <a:ext cx="3584448" cy="4572000"/>
          </a:xfrm>
        </p:spPr>
        <p:txBody>
          <a:bodyPr/>
          <a:lstStyle/>
          <a:p>
            <a:r>
              <a:rPr lang="en-US" dirty="0" smtClean="0"/>
              <a:t>Work in tiny increments</a:t>
            </a:r>
          </a:p>
          <a:p>
            <a:r>
              <a:rPr lang="en-US" dirty="0" smtClean="0"/>
              <a:t>Refactoring is precision surgery</a:t>
            </a:r>
          </a:p>
          <a:p>
            <a:r>
              <a:rPr lang="en-US" dirty="0" smtClean="0"/>
              <a:t>Refactoring != rewriting from scratch</a:t>
            </a:r>
            <a:endParaRPr lang="en-US" dirty="0"/>
          </a:p>
        </p:txBody>
      </p:sp>
      <p:pic>
        <p:nvPicPr>
          <p:cNvPr id="10242" name="Picture 2" descr="C:\Users\Drew\Documents\SquaredI\Presentations\Refactoring Case Study\images\rice-drawing_1633101i.jpg"/>
          <p:cNvPicPr>
            <a:picLocks noChangeAspect="1" noChangeArrowheads="1"/>
          </p:cNvPicPr>
          <p:nvPr/>
        </p:nvPicPr>
        <p:blipFill>
          <a:blip r:embed="rId2" cstate="print"/>
          <a:srcRect/>
          <a:stretch>
            <a:fillRect/>
          </a:stretch>
        </p:blipFill>
        <p:spPr bwMode="auto">
          <a:xfrm>
            <a:off x="4267200" y="1524000"/>
            <a:ext cx="4686300" cy="46863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t="6515" b="4209"/>
          <a:stretch>
            <a:fillRect/>
          </a:stretch>
        </p:blipFill>
        <p:spPr bwMode="auto">
          <a:xfrm>
            <a:off x="3162301" y="1524000"/>
            <a:ext cx="5753100" cy="4848225"/>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Extract &amp; Override Dependencies</a:t>
            </a:r>
            <a:endParaRPr lang="en-US" dirty="0"/>
          </a:p>
        </p:txBody>
      </p:sp>
      <p:sp>
        <p:nvSpPr>
          <p:cNvPr id="5" name="Content Placeholder 4"/>
          <p:cNvSpPr>
            <a:spLocks noGrp="1"/>
          </p:cNvSpPr>
          <p:nvPr>
            <p:ph sz="quarter" idx="1"/>
          </p:nvPr>
        </p:nvSpPr>
        <p:spPr/>
        <p:txBody>
          <a:bodyPr/>
          <a:lstStyle/>
          <a:p>
            <a:r>
              <a:rPr lang="en-US" dirty="0" smtClean="0"/>
              <a:t>Isolate</a:t>
            </a:r>
          </a:p>
          <a:p>
            <a:pPr lvl="1"/>
            <a:r>
              <a:rPr lang="en-US" dirty="0" smtClean="0"/>
              <a:t>Creation code	</a:t>
            </a:r>
          </a:p>
          <a:p>
            <a:pPr lvl="1"/>
            <a:r>
              <a:rPr lang="en-US" dirty="0" smtClean="0"/>
              <a:t>Evaluation code</a:t>
            </a:r>
          </a:p>
          <a:p>
            <a:pPr lvl="1"/>
            <a:r>
              <a:rPr lang="en-US" dirty="0" smtClean="0"/>
              <a:t>Control code</a:t>
            </a:r>
          </a:p>
          <a:p>
            <a:pPr lvl="1"/>
            <a:r>
              <a:rPr lang="en-US" dirty="0" smtClean="0"/>
              <a:t>UI Code</a:t>
            </a:r>
          </a:p>
          <a:p>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pic>
        <p:nvPicPr>
          <p:cNvPr id="12290" name="Picture 2" descr="C:\Users\Drew\Documents\SquaredI\Presentations\Refactoring Case Study\images\redfigure-raised-hand.jpg"/>
          <p:cNvPicPr>
            <a:picLocks noChangeAspect="1" noChangeArrowheads="1"/>
          </p:cNvPicPr>
          <p:nvPr/>
        </p:nvPicPr>
        <p:blipFill>
          <a:blip r:embed="rId2" cstate="print"/>
          <a:srcRect l="15836"/>
          <a:stretch>
            <a:fillRect/>
          </a:stretch>
        </p:blipFill>
        <p:spPr bwMode="auto">
          <a:xfrm>
            <a:off x="4562475" y="2743200"/>
            <a:ext cx="4312581" cy="3409950"/>
          </a:xfrm>
          <a:prstGeom prst="rect">
            <a:avLst/>
          </a:prstGeom>
          <a:noFill/>
        </p:spPr>
      </p:pic>
      <p:sp>
        <p:nvSpPr>
          <p:cNvPr id="6" name="Subtitle 4"/>
          <p:cNvSpPr txBox="1">
            <a:spLocks/>
          </p:cNvSpPr>
          <p:nvPr/>
        </p:nvSpPr>
        <p:spPr>
          <a:xfrm>
            <a:off x="228600" y="5562600"/>
            <a:ext cx="6324600" cy="762000"/>
          </a:xfrm>
          <a:prstGeom prst="rect">
            <a:avLst/>
          </a:prstGeom>
        </p:spPr>
        <p:txBody>
          <a:bodyPr vert="horz">
            <a:normAutofit fontScale="92500" lnSpcReduction="20000"/>
          </a:bodyPr>
          <a:lstStyle/>
          <a:p>
            <a:pPr marL="0" marR="0" lvl="0" indent="0"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1600" b="1" i="0" u="none" strike="noStrike" kern="1200" spc="250" normalizeH="0" baseline="0" noProof="0" dirty="0" smtClean="0">
                <a:ln>
                  <a:noFill/>
                </a:ln>
                <a:solidFill>
                  <a:schemeClr val="tx2"/>
                </a:solidFill>
                <a:effectLst/>
                <a:uLnTx/>
                <a:uFillTx/>
                <a:ea typeface="+mn-ea"/>
                <a:cs typeface="+mn-cs"/>
              </a:rPr>
              <a:t>Drew Shefman</a:t>
            </a:r>
          </a:p>
          <a:p>
            <a:pPr marL="0" marR="0" lvl="0" indent="0"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lang="en-US" sz="1600" b="1" spc="250" dirty="0" smtClean="0">
                <a:solidFill>
                  <a:schemeClr val="tx2"/>
                </a:solidFill>
              </a:rPr>
              <a:t>@dshefman</a:t>
            </a:r>
          </a:p>
          <a:p>
            <a:pPr marL="0" marR="0" lvl="0" indent="0"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1600" b="1" i="0" u="none" strike="noStrike" kern="1200" spc="250" normalizeH="0" baseline="0" noProof="0" dirty="0" smtClean="0">
                <a:ln>
                  <a:noFill/>
                </a:ln>
                <a:solidFill>
                  <a:schemeClr val="tx2"/>
                </a:solidFill>
                <a:effectLst/>
                <a:uLnTx/>
                <a:uFillTx/>
                <a:ea typeface="+mn-ea"/>
                <a:cs typeface="+mn-cs"/>
              </a:rPr>
              <a:t>dshefman@squaredi.com</a:t>
            </a:r>
            <a:endParaRPr kumimoji="0" lang="en-US" sz="1600" b="1" i="0" u="none" strike="noStrike" kern="1200" spc="250" normalizeH="0" baseline="0" noProof="0" dirty="0">
              <a:ln>
                <a:noFill/>
              </a:ln>
              <a:solidFill>
                <a:schemeClr val="tx2"/>
              </a:solidFill>
              <a:effectLst/>
              <a:uLnTx/>
              <a:uFillTx/>
              <a:ea typeface="+mn-ea"/>
              <a:cs typeface="+mn-cs"/>
            </a:endParaRPr>
          </a:p>
        </p:txBody>
      </p:sp>
      <p:sp>
        <p:nvSpPr>
          <p:cNvPr id="9" name="TextBox 8"/>
          <p:cNvSpPr txBox="1"/>
          <p:nvPr/>
        </p:nvSpPr>
        <p:spPr>
          <a:xfrm>
            <a:off x="276224" y="2733675"/>
            <a:ext cx="4248151" cy="1369606"/>
          </a:xfrm>
          <a:prstGeom prst="rect">
            <a:avLst/>
          </a:prstGeom>
          <a:noFill/>
        </p:spPr>
        <p:txBody>
          <a:bodyPr wrap="square" rtlCol="0">
            <a:spAutoFit/>
          </a:bodyPr>
          <a:lstStyle/>
          <a:p>
            <a:pPr>
              <a:lnSpc>
                <a:spcPct val="80000"/>
              </a:lnSpc>
              <a:spcBef>
                <a:spcPct val="20000"/>
              </a:spcBef>
              <a:buClr>
                <a:schemeClr val="accent1"/>
              </a:buClr>
              <a:buSzPct val="85000"/>
              <a:defRPr/>
            </a:pPr>
            <a:r>
              <a:rPr lang="en-US" sz="1500" b="1" spc="250" dirty="0" smtClean="0">
                <a:solidFill>
                  <a:schemeClr val="tx2"/>
                </a:solidFill>
              </a:rPr>
              <a:t>This </a:t>
            </a:r>
            <a:r>
              <a:rPr lang="en-US" sz="1500" b="1" spc="250" dirty="0" smtClean="0">
                <a:solidFill>
                  <a:schemeClr val="tx2"/>
                </a:solidFill>
              </a:rPr>
              <a:t>presentation* </a:t>
            </a:r>
            <a:r>
              <a:rPr lang="en-US" sz="1500" b="1" spc="250" dirty="0" smtClean="0">
                <a:solidFill>
                  <a:schemeClr val="tx2"/>
                </a:solidFill>
              </a:rPr>
              <a:t>is at</a:t>
            </a:r>
          </a:p>
          <a:p>
            <a:pPr>
              <a:lnSpc>
                <a:spcPct val="80000"/>
              </a:lnSpc>
              <a:spcBef>
                <a:spcPct val="20000"/>
              </a:spcBef>
              <a:buClr>
                <a:schemeClr val="accent1"/>
              </a:buClr>
              <a:buSzPct val="85000"/>
              <a:defRPr/>
            </a:pPr>
            <a:endParaRPr lang="en-US" sz="1500" b="1" spc="250" dirty="0" smtClean="0">
              <a:solidFill>
                <a:schemeClr val="tx2"/>
              </a:solidFill>
            </a:endParaRPr>
          </a:p>
          <a:p>
            <a:pPr>
              <a:lnSpc>
                <a:spcPct val="80000"/>
              </a:lnSpc>
              <a:spcBef>
                <a:spcPct val="20000"/>
              </a:spcBef>
              <a:buClr>
                <a:schemeClr val="accent1"/>
              </a:buClr>
              <a:buSzPct val="85000"/>
              <a:defRPr/>
            </a:pPr>
            <a:r>
              <a:rPr lang="en-US" sz="1500" b="1" spc="250" dirty="0" smtClean="0">
                <a:solidFill>
                  <a:schemeClr val="tx2"/>
                </a:solidFill>
                <a:hlinkClick r:id="rId3"/>
              </a:rPr>
              <a:t>http://</a:t>
            </a:r>
            <a:r>
              <a:rPr lang="en-US" sz="1500" b="1" spc="250" dirty="0" smtClean="0">
                <a:solidFill>
                  <a:schemeClr val="tx2"/>
                </a:solidFill>
                <a:hlinkClick r:id="rId3"/>
              </a:rPr>
              <a:t>squaredi.blogspot.com</a:t>
            </a:r>
            <a:endParaRPr lang="en-US" sz="1500" b="1" spc="250" dirty="0" smtClean="0">
              <a:solidFill>
                <a:schemeClr val="tx2"/>
              </a:solidFill>
            </a:endParaRPr>
          </a:p>
          <a:p>
            <a:pPr>
              <a:lnSpc>
                <a:spcPct val="80000"/>
              </a:lnSpc>
              <a:spcBef>
                <a:spcPct val="20000"/>
              </a:spcBef>
              <a:buClr>
                <a:schemeClr val="accent1"/>
              </a:buClr>
              <a:buSzPct val="85000"/>
              <a:defRPr/>
            </a:pPr>
            <a:endParaRPr lang="en-US" sz="1500" b="1" spc="250" dirty="0" smtClean="0">
              <a:solidFill>
                <a:schemeClr val="tx2"/>
              </a:solidFill>
            </a:endParaRPr>
          </a:p>
          <a:p>
            <a:pPr>
              <a:lnSpc>
                <a:spcPct val="80000"/>
              </a:lnSpc>
              <a:spcBef>
                <a:spcPct val="20000"/>
              </a:spcBef>
              <a:buClr>
                <a:schemeClr val="accent1"/>
              </a:buClr>
              <a:buSzPct val="85000"/>
              <a:defRPr/>
            </a:pPr>
            <a:endParaRPr lang="en-US" sz="1500" b="1" spc="250" dirty="0" smtClean="0">
              <a:solidFill>
                <a:schemeClr val="tx2"/>
              </a:solidFill>
            </a:endParaRPr>
          </a:p>
          <a:p>
            <a:pPr>
              <a:lnSpc>
                <a:spcPct val="80000"/>
              </a:lnSpc>
              <a:spcBef>
                <a:spcPct val="20000"/>
              </a:spcBef>
              <a:buClr>
                <a:schemeClr val="accent1"/>
              </a:buClr>
              <a:buSzPct val="85000"/>
              <a:defRPr/>
            </a:pPr>
            <a:r>
              <a:rPr lang="en-US" sz="1100" b="1" spc="250" dirty="0" smtClean="0">
                <a:solidFill>
                  <a:schemeClr val="tx2"/>
                </a:solidFill>
              </a:rPr>
              <a:t>*and several other refactoring posts</a:t>
            </a:r>
            <a:endParaRPr lang="en-US" sz="1100" b="1" spc="250" dirty="0" smtClean="0">
              <a:solidFill>
                <a:schemeClr val="tx2"/>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Drew\Documents\SquaredI\Presentations\Refactoring Case Study\images\ThankYou.gif"/>
          <p:cNvPicPr>
            <a:picLocks noChangeAspect="1" noChangeArrowheads="1"/>
          </p:cNvPicPr>
          <p:nvPr/>
        </p:nvPicPr>
        <p:blipFill>
          <a:blip r:embed="rId2" cstate="print"/>
          <a:srcRect/>
          <a:stretch>
            <a:fillRect/>
          </a:stretch>
        </p:blipFill>
        <p:spPr bwMode="auto">
          <a:xfrm>
            <a:off x="152400" y="152400"/>
            <a:ext cx="8839200" cy="62484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rew\Documents\SquaredI\Presentations\Refactoring Case Study\images\bedtime_stories.jpg"/>
          <p:cNvPicPr>
            <a:picLocks noChangeAspect="1" noChangeArrowheads="1"/>
          </p:cNvPicPr>
          <p:nvPr/>
        </p:nvPicPr>
        <p:blipFill>
          <a:blip r:embed="rId2" cstate="print"/>
          <a:srcRect l="4241" t="2100" r="4869" b="3765"/>
          <a:stretch>
            <a:fillRect/>
          </a:stretch>
        </p:blipFill>
        <p:spPr bwMode="auto">
          <a:xfrm>
            <a:off x="666750" y="280953"/>
            <a:ext cx="7629525" cy="610794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838200"/>
            <a:ext cx="2571750" cy="1066800"/>
          </a:xfrm>
        </p:spPr>
        <p:txBody>
          <a:bodyPr anchor="t"/>
          <a:lstStyle/>
          <a:p>
            <a:r>
              <a:rPr lang="en-US" dirty="0" smtClean="0"/>
              <a:t>What is refactoring?</a:t>
            </a:r>
            <a:endParaRPr lang="en-US" sz="2800" dirty="0"/>
          </a:p>
        </p:txBody>
      </p:sp>
      <p:sp>
        <p:nvSpPr>
          <p:cNvPr id="6" name="Text Placeholder 5"/>
          <p:cNvSpPr>
            <a:spLocks noGrp="1"/>
          </p:cNvSpPr>
          <p:nvPr>
            <p:ph type="body" idx="2"/>
          </p:nvPr>
        </p:nvSpPr>
        <p:spPr/>
        <p:txBody>
          <a:bodyPr anchor="t">
            <a:normAutofit/>
          </a:bodyPr>
          <a:lstStyle/>
          <a:p>
            <a:r>
              <a:rPr lang="en-US" sz="2400" dirty="0" smtClean="0"/>
              <a:t/>
            </a:r>
            <a:br>
              <a:rPr lang="en-US" sz="2400" dirty="0" smtClean="0"/>
            </a:br>
            <a:r>
              <a:rPr lang="en-US" sz="2400" dirty="0" smtClean="0"/>
              <a:t>Definition</a:t>
            </a:r>
            <a:endParaRPr lang="en-US" sz="2400" dirty="0"/>
          </a:p>
        </p:txBody>
      </p:sp>
      <p:sp>
        <p:nvSpPr>
          <p:cNvPr id="9" name="Content Placeholder 8"/>
          <p:cNvSpPr>
            <a:spLocks noGrp="1"/>
          </p:cNvSpPr>
          <p:nvPr>
            <p:ph sz="quarter" idx="1"/>
          </p:nvPr>
        </p:nvSpPr>
        <p:spPr/>
        <p:txBody>
          <a:bodyPr>
            <a:normAutofit/>
          </a:bodyPr>
          <a:lstStyle/>
          <a:p>
            <a:pPr>
              <a:lnSpc>
                <a:spcPct val="150000"/>
              </a:lnSpc>
              <a:buNone/>
            </a:pPr>
            <a:r>
              <a:rPr lang="en-US" sz="2800" dirty="0" smtClean="0"/>
              <a:t>“A process of changing a software system in such a way that it DOES NOT alter the external behavior of the code yet improves its internal structure”</a:t>
            </a:r>
          </a:p>
        </p:txBody>
      </p:sp>
      <p:sp>
        <p:nvSpPr>
          <p:cNvPr id="14" name="TextBox 13"/>
          <p:cNvSpPr txBox="1"/>
          <p:nvPr/>
        </p:nvSpPr>
        <p:spPr>
          <a:xfrm>
            <a:off x="4505325" y="5705475"/>
            <a:ext cx="4419600" cy="646331"/>
          </a:xfrm>
          <a:prstGeom prst="rect">
            <a:avLst/>
          </a:prstGeom>
          <a:noFill/>
        </p:spPr>
        <p:txBody>
          <a:bodyPr wrap="square" rtlCol="0">
            <a:spAutoFit/>
          </a:bodyPr>
          <a:lstStyle/>
          <a:p>
            <a:pPr algn="r"/>
            <a:r>
              <a:rPr lang="en-US" sz="1200" dirty="0" smtClean="0"/>
              <a:t>-- Martin Fowler: </a:t>
            </a:r>
          </a:p>
          <a:p>
            <a:pPr algn="r"/>
            <a:r>
              <a:rPr lang="en-US" sz="1200" i="1" dirty="0" smtClean="0"/>
              <a:t>Refactoring: Improving the Design of Existing Code </a:t>
            </a:r>
          </a:p>
          <a:p>
            <a:pPr algn="r"/>
            <a:endParaRPr lang="en-US" sz="1200" dirty="0"/>
          </a:p>
        </p:txBody>
      </p:sp>
      <p:pic>
        <p:nvPicPr>
          <p:cNvPr id="1026" name="Picture 2" descr="C:\Users\Drew\Documents\SquaredI\Presentations\Refactoring Case Study\images\5w_n_H\What.png"/>
          <p:cNvPicPr>
            <a:picLocks noChangeAspect="1" noChangeArrowheads="1"/>
          </p:cNvPicPr>
          <p:nvPr/>
        </p:nvPicPr>
        <p:blipFill>
          <a:blip r:embed="rId3" cstate="print"/>
          <a:stretch>
            <a:fillRect/>
          </a:stretch>
        </p:blipFill>
        <p:spPr bwMode="auto">
          <a:xfrm>
            <a:off x="457201" y="4718399"/>
            <a:ext cx="2124073" cy="17205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a:xfrm>
            <a:off x="301752" y="1527048"/>
            <a:ext cx="4041648" cy="4572000"/>
          </a:xfrm>
        </p:spPr>
        <p:txBody>
          <a:bodyPr>
            <a:normAutofit fontScale="92500" lnSpcReduction="10000"/>
          </a:bodyPr>
          <a:lstStyle/>
          <a:p>
            <a:pPr>
              <a:buNone/>
            </a:pPr>
            <a:r>
              <a:rPr lang="en-US" sz="2800" dirty="0" smtClean="0"/>
              <a:t>Use code katas, like the Gilded Rose, to practice refactoring in a safe environment.</a:t>
            </a:r>
          </a:p>
          <a:p>
            <a:endParaRPr lang="en-US" sz="2800" dirty="0" smtClean="0"/>
          </a:p>
          <a:p>
            <a:pPr>
              <a:buNone/>
            </a:pPr>
            <a:r>
              <a:rPr lang="en-US" sz="2800" dirty="0" smtClean="0"/>
              <a:t>https://github.com/</a:t>
            </a:r>
            <a:br>
              <a:rPr lang="en-US" sz="2800" dirty="0" smtClean="0"/>
            </a:br>
            <a:r>
              <a:rPr lang="en-US" sz="2800" dirty="0" smtClean="0"/>
              <a:t>dshefman/</a:t>
            </a:r>
            <a:br>
              <a:rPr lang="en-US" sz="2800" dirty="0" smtClean="0"/>
            </a:br>
            <a:r>
              <a:rPr lang="en-US" sz="2800" dirty="0" smtClean="0"/>
              <a:t>GildedRoseAS3</a:t>
            </a:r>
          </a:p>
          <a:p>
            <a:pPr>
              <a:buNone/>
            </a:pPr>
            <a:endParaRPr lang="en-US" sz="2800" dirty="0" smtClean="0"/>
          </a:p>
          <a:p>
            <a:pPr>
              <a:buNone/>
            </a:pPr>
            <a:r>
              <a:rPr lang="en-US" sz="1900" dirty="0" smtClean="0"/>
              <a:t>AS3 + other language versions:</a:t>
            </a:r>
          </a:p>
          <a:p>
            <a:pPr>
              <a:buNone/>
            </a:pPr>
            <a:r>
              <a:rPr lang="en-US" sz="1900" dirty="0" smtClean="0"/>
              <a:t>http://craftsmanship.sv.cmu.edu/</a:t>
            </a:r>
            <a:br>
              <a:rPr lang="en-US" sz="1900" dirty="0" smtClean="0"/>
            </a:br>
            <a:r>
              <a:rPr lang="en-US" sz="1900" dirty="0" smtClean="0"/>
              <a:t>        posts/gilded-rose-</a:t>
            </a:r>
            <a:r>
              <a:rPr lang="en-US" sz="1900" dirty="0" err="1" smtClean="0"/>
              <a:t>kata</a:t>
            </a:r>
            <a:endParaRPr lang="en-US" sz="1900" dirty="0" smtClean="0"/>
          </a:p>
        </p:txBody>
      </p:sp>
      <p:pic>
        <p:nvPicPr>
          <p:cNvPr id="7170" name="Picture 2" descr="C:\Users\Drew\Documents\SquaredI\Presentations\Refactoring Case Study\images\JonEdwardsPracticeFacilityThumb.jpg"/>
          <p:cNvPicPr>
            <a:picLocks noChangeAspect="1" noChangeArrowheads="1"/>
          </p:cNvPicPr>
          <p:nvPr/>
        </p:nvPicPr>
        <p:blipFill>
          <a:blip r:embed="rId2" cstate="print"/>
          <a:srcRect/>
          <a:stretch>
            <a:fillRect/>
          </a:stretch>
        </p:blipFill>
        <p:spPr bwMode="auto">
          <a:xfrm>
            <a:off x="4572000" y="1752600"/>
            <a:ext cx="4267200" cy="4267200"/>
          </a:xfrm>
          <a:prstGeom prst="rect">
            <a:avLst/>
          </a:prstGeom>
          <a:noFill/>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add value</a:t>
            </a:r>
            <a:endParaRPr lang="en-US" dirty="0"/>
          </a:p>
        </p:txBody>
      </p:sp>
      <p:sp>
        <p:nvSpPr>
          <p:cNvPr id="3" name="Content Placeholder 2"/>
          <p:cNvSpPr>
            <a:spLocks noGrp="1"/>
          </p:cNvSpPr>
          <p:nvPr>
            <p:ph sz="quarter" idx="1"/>
          </p:nvPr>
        </p:nvSpPr>
        <p:spPr/>
        <p:txBody>
          <a:bodyPr/>
          <a:lstStyle/>
          <a:p>
            <a:pPr algn="ctr">
              <a:buNone/>
            </a:pPr>
            <a:r>
              <a:rPr lang="en-US" dirty="0" smtClean="0"/>
              <a:t>Refactor only if it adds value to the business</a:t>
            </a:r>
            <a:endParaRPr lang="en-US" dirty="0"/>
          </a:p>
        </p:txBody>
      </p:sp>
      <p:pic>
        <p:nvPicPr>
          <p:cNvPr id="5122" name="Picture 2" descr="C:\Users\Drew\Documents\SquaredI\Presentations\Refactoring Case Study\images\Add-Value.jpg"/>
          <p:cNvPicPr>
            <a:picLocks noChangeAspect="1" noChangeArrowheads="1"/>
          </p:cNvPicPr>
          <p:nvPr/>
        </p:nvPicPr>
        <p:blipFill>
          <a:blip r:embed="rId2" cstate="print"/>
          <a:srcRect b="5271"/>
          <a:stretch>
            <a:fillRect/>
          </a:stretch>
        </p:blipFill>
        <p:spPr bwMode="auto">
          <a:xfrm>
            <a:off x="1600200" y="2057400"/>
            <a:ext cx="6113462" cy="434340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Drew\Documents\SquaredI\Presentations\Refactoring Case Study\images\Do-Your-Best-Work.jpg"/>
          <p:cNvPicPr>
            <a:picLocks noChangeAspect="1" noChangeArrowheads="1"/>
          </p:cNvPicPr>
          <p:nvPr/>
        </p:nvPicPr>
        <p:blipFill>
          <a:blip r:embed="rId2" cstate="print"/>
          <a:srcRect l="2403"/>
          <a:stretch>
            <a:fillRect/>
          </a:stretch>
        </p:blipFill>
        <p:spPr bwMode="auto">
          <a:xfrm>
            <a:off x="2144988" y="3057525"/>
            <a:ext cx="4545778" cy="3313113"/>
          </a:xfrm>
          <a:prstGeom prst="rect">
            <a:avLst/>
          </a:prstGeom>
          <a:noFill/>
        </p:spPr>
      </p:pic>
      <p:sp>
        <p:nvSpPr>
          <p:cNvPr id="2" name="Title 1"/>
          <p:cNvSpPr>
            <a:spLocks noGrp="1"/>
          </p:cNvSpPr>
          <p:nvPr>
            <p:ph type="title"/>
          </p:nvPr>
        </p:nvSpPr>
        <p:spPr/>
        <p:txBody>
          <a:bodyPr/>
          <a:lstStyle/>
          <a:p>
            <a:r>
              <a:rPr lang="en-US" dirty="0" smtClean="0"/>
              <a:t>Respect</a:t>
            </a:r>
            <a:endParaRPr lang="en-US" dirty="0"/>
          </a:p>
        </p:txBody>
      </p:sp>
      <p:sp>
        <p:nvSpPr>
          <p:cNvPr id="3" name="Content Placeholder 2"/>
          <p:cNvSpPr>
            <a:spLocks noGrp="1"/>
          </p:cNvSpPr>
          <p:nvPr>
            <p:ph sz="quarter" idx="1"/>
          </p:nvPr>
        </p:nvSpPr>
        <p:spPr>
          <a:xfrm>
            <a:off x="161924" y="1527047"/>
            <a:ext cx="8629651" cy="4788027"/>
          </a:xfrm>
        </p:spPr>
        <p:txBody>
          <a:bodyPr>
            <a:normAutofit/>
          </a:bodyPr>
          <a:lstStyle/>
          <a:p>
            <a:pPr>
              <a:buNone/>
            </a:pPr>
            <a:r>
              <a:rPr lang="en-US" sz="2400" dirty="0" smtClean="0"/>
              <a:t>“Regardless of what we discover, we understand and truly believe that everyone did the best job they could, given what they knew at the time, their skills and abilities, the resources available, and the situation at hand.”</a:t>
            </a:r>
          </a:p>
          <a:p>
            <a:pPr algn="r">
              <a:buNone/>
            </a:pPr>
            <a:r>
              <a:rPr lang="en-US" sz="1600" dirty="0" smtClean="0"/>
              <a:t>-- Retrospective Prime Directive</a:t>
            </a:r>
          </a:p>
          <a:p>
            <a:pPr>
              <a:buNone/>
            </a:pPr>
            <a:r>
              <a:rPr lang="en-US" dirty="0" smtClean="0"/>
              <a:t/>
            </a:r>
            <a:br>
              <a:rPr lang="en-US" dirty="0" smtClean="0"/>
            </a:br>
            <a:endParaRPr lang="en-US" dirty="0"/>
          </a:p>
        </p:txBody>
      </p:sp>
      <p:sp>
        <p:nvSpPr>
          <p:cNvPr id="4" name="TextBox 3"/>
          <p:cNvSpPr txBox="1"/>
          <p:nvPr/>
        </p:nvSpPr>
        <p:spPr>
          <a:xfrm>
            <a:off x="381000" y="6019800"/>
            <a:ext cx="8534400" cy="338554"/>
          </a:xfrm>
          <a:prstGeom prst="rect">
            <a:avLst/>
          </a:prstGeom>
          <a:noFill/>
        </p:spPr>
        <p:txBody>
          <a:bodyPr wrap="square" rtlCol="0">
            <a:spAutoFit/>
          </a:bodyPr>
          <a:lstStyle/>
          <a:p>
            <a:pPr algn="r"/>
            <a:r>
              <a:rPr lang="en-US" sz="1600" dirty="0" smtClean="0"/>
              <a:t>http://www.retrospectives.com/pages/retroPrimeDirective.html</a:t>
            </a:r>
            <a:endParaRPr lang="en-US"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381000" y="838200"/>
            <a:ext cx="2495550" cy="1066800"/>
          </a:xfrm>
        </p:spPr>
        <p:txBody>
          <a:bodyPr anchor="t"/>
          <a:lstStyle/>
          <a:p>
            <a:r>
              <a:rPr lang="en-US" dirty="0" smtClean="0"/>
              <a:t>What is refactoring?</a:t>
            </a:r>
            <a:endParaRPr lang="en-US" sz="2800" dirty="0"/>
          </a:p>
        </p:txBody>
      </p:sp>
      <p:pic>
        <p:nvPicPr>
          <p:cNvPr id="9" name="Picture 2" descr="C:\Users\Drew\Documents\SquaredI\Presentations\Refactoring Case Study\images\5w_n_H\What.png"/>
          <p:cNvPicPr>
            <a:picLocks noChangeAspect="1" noChangeArrowheads="1"/>
          </p:cNvPicPr>
          <p:nvPr/>
        </p:nvPicPr>
        <p:blipFill>
          <a:blip r:embed="rId2" cstate="print"/>
          <a:stretch>
            <a:fillRect/>
          </a:stretch>
        </p:blipFill>
        <p:spPr bwMode="auto">
          <a:xfrm>
            <a:off x="457201" y="4718399"/>
            <a:ext cx="2124073" cy="1720500"/>
          </a:xfrm>
          <a:prstGeom prst="rect">
            <a:avLst/>
          </a:prstGeom>
          <a:noFill/>
        </p:spPr>
      </p:pic>
      <p:pic>
        <p:nvPicPr>
          <p:cNvPr id="1027" name="Picture 3" descr="C:\Users\Drew\Documents\SquaredI\Presentations\Refactoring Case Study\images\depositphotos_6465854-Female-dog-walker.jpg"/>
          <p:cNvPicPr>
            <a:picLocks noChangeAspect="1" noChangeArrowheads="1"/>
          </p:cNvPicPr>
          <p:nvPr/>
        </p:nvPicPr>
        <p:blipFill>
          <a:blip r:embed="rId3" cstate="print"/>
          <a:stretch>
            <a:fillRect/>
          </a:stretch>
        </p:blipFill>
        <p:spPr bwMode="auto">
          <a:xfrm>
            <a:off x="2925319" y="4457700"/>
            <a:ext cx="6047231" cy="1919287"/>
          </a:xfrm>
          <a:prstGeom prst="rect">
            <a:avLst/>
          </a:prstGeom>
          <a:noFill/>
        </p:spPr>
      </p:pic>
      <p:pic>
        <p:nvPicPr>
          <p:cNvPr id="1028" name="Picture 4" descr="C:\Users\Drew\Documents\SquaredI\Presentations\Refactoring Case Study\images\out_of_control-1024x791.png"/>
          <p:cNvPicPr>
            <a:picLocks noChangeAspect="1" noChangeArrowheads="1"/>
          </p:cNvPicPr>
          <p:nvPr/>
        </p:nvPicPr>
        <p:blipFill>
          <a:blip r:embed="rId4" cstate="print"/>
          <a:srcRect t="17602"/>
          <a:stretch>
            <a:fillRect/>
          </a:stretch>
        </p:blipFill>
        <p:spPr bwMode="auto">
          <a:xfrm>
            <a:off x="3708850" y="619125"/>
            <a:ext cx="4444549" cy="2828925"/>
          </a:xfrm>
          <a:prstGeom prst="rect">
            <a:avLst/>
          </a:prstGeom>
          <a:noFill/>
        </p:spPr>
      </p:pic>
      <p:sp>
        <p:nvSpPr>
          <p:cNvPr id="14" name="Down Arrow 13"/>
          <p:cNvSpPr/>
          <p:nvPr/>
        </p:nvSpPr>
        <p:spPr>
          <a:xfrm>
            <a:off x="4857750" y="3514725"/>
            <a:ext cx="866775" cy="2114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762626" y="3914775"/>
            <a:ext cx="3086100" cy="1200329"/>
          </a:xfrm>
          <a:prstGeom prst="rect">
            <a:avLst/>
          </a:prstGeom>
          <a:noFill/>
        </p:spPr>
        <p:txBody>
          <a:bodyPr wrap="square" rtlCol="0">
            <a:spAutoFit/>
          </a:bodyPr>
          <a:lstStyle/>
          <a:p>
            <a:pPr algn="ctr"/>
            <a:r>
              <a:rPr lang="en-US" sz="3600" dirty="0" err="1" smtClean="0"/>
              <a:t>Refactored</a:t>
            </a:r>
            <a:r>
              <a:rPr lang="en-US" sz="3600" dirty="0" smtClean="0"/>
              <a:t> code</a:t>
            </a:r>
            <a:endParaRPr lang="en-US" sz="3600" dirty="0"/>
          </a:p>
        </p:txBody>
      </p:sp>
      <p:sp>
        <p:nvSpPr>
          <p:cNvPr id="10" name="Text Placeholder 5"/>
          <p:cNvSpPr>
            <a:spLocks noGrp="1"/>
          </p:cNvSpPr>
          <p:nvPr>
            <p:ph type="body" idx="2"/>
          </p:nvPr>
        </p:nvSpPr>
        <p:spPr>
          <a:xfrm>
            <a:off x="381000" y="2676525"/>
            <a:ext cx="2362200" cy="3449638"/>
          </a:xfrm>
        </p:spPr>
        <p:txBody>
          <a:bodyPr anchor="t">
            <a:normAutofit/>
          </a:bodyPr>
          <a:lstStyle/>
          <a:p>
            <a:r>
              <a:rPr lang="en-US" sz="2400" dirty="0" smtClean="0"/>
              <a:t>Visual</a:t>
            </a:r>
            <a:br>
              <a:rPr lang="en-US" sz="2400" dirty="0" smtClean="0"/>
            </a:br>
            <a:r>
              <a:rPr lang="en-US" sz="2400" dirty="0" smtClean="0"/>
              <a:t>Definition</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38302</TotalTime>
  <Words>1628</Words>
  <Application>Microsoft Office PowerPoint</Application>
  <PresentationFormat>On-screen Show (4:3)</PresentationFormat>
  <Paragraphs>744</Paragraphs>
  <Slides>82</Slides>
  <Notes>30</Notes>
  <HiddenSlides>0</HiddenSlides>
  <MMClips>1</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Civic</vt:lpstr>
      <vt:lpstr>Refactoring Responsibly</vt:lpstr>
      <vt:lpstr>Who am I? </vt:lpstr>
      <vt:lpstr>Who are you?</vt:lpstr>
      <vt:lpstr>This presentation is NOT about</vt:lpstr>
      <vt:lpstr>This presentation IS about</vt:lpstr>
      <vt:lpstr>Do NOT Wait</vt:lpstr>
      <vt:lpstr>Refactoring?</vt:lpstr>
      <vt:lpstr>What is refactoring?</vt:lpstr>
      <vt:lpstr>What is refactoring?</vt:lpstr>
      <vt:lpstr>What refactoring is NOT</vt:lpstr>
      <vt:lpstr>When to refactor?</vt:lpstr>
      <vt:lpstr>When to refactor?</vt:lpstr>
      <vt:lpstr>When NOT to refactor</vt:lpstr>
      <vt:lpstr>When NOT to refactor</vt:lpstr>
      <vt:lpstr>Why is refactoring needed? </vt:lpstr>
      <vt:lpstr>Why not do it right the first time?</vt:lpstr>
      <vt:lpstr>Why refactor?</vt:lpstr>
      <vt:lpstr>Why stake holders dislike refactoring</vt:lpstr>
      <vt:lpstr>How proper refactoring placates stake holders</vt:lpstr>
      <vt:lpstr>How to refactor?</vt:lpstr>
      <vt:lpstr>How to refactor?  Resources</vt:lpstr>
      <vt:lpstr>How to refactor?  Tools</vt:lpstr>
      <vt:lpstr>How to refactor?  Tools: Extract Method</vt:lpstr>
      <vt:lpstr>Case Study: Order Presentation Model</vt:lpstr>
      <vt:lpstr>Original Class: Excessive Duplication</vt:lpstr>
      <vt:lpstr>Original Class: Excessive Duplication</vt:lpstr>
      <vt:lpstr>Original Code</vt:lpstr>
      <vt:lpstr>Before starting to refactor…</vt:lpstr>
      <vt:lpstr>Determining when to stop</vt:lpstr>
      <vt:lpstr>Indentifying Purpose</vt:lpstr>
      <vt:lpstr>Indentifying Purpose</vt:lpstr>
      <vt:lpstr>Intra-Class Organization</vt:lpstr>
      <vt:lpstr>Use  EXTREME confidence while organizing </vt:lpstr>
      <vt:lpstr>Characterization Tests</vt:lpstr>
      <vt:lpstr>Characterization Tests</vt:lpstr>
      <vt:lpstr>Testing Challenges</vt:lpstr>
      <vt:lpstr>Testing Challenges</vt:lpstr>
      <vt:lpstr>Testing Challenges</vt:lpstr>
      <vt:lpstr>Testing Challenges</vt:lpstr>
      <vt:lpstr>Challenges: Dependency to OrderModel</vt:lpstr>
      <vt:lpstr>Extract Method</vt:lpstr>
      <vt:lpstr>Subclass: OrderPresentationModelTester</vt:lpstr>
      <vt:lpstr>OrderPresentationModelTest</vt:lpstr>
      <vt:lpstr>Test Fails – This is good</vt:lpstr>
      <vt:lpstr>What are we testing again? </vt:lpstr>
      <vt:lpstr>Reminder – not ideal environment</vt:lpstr>
      <vt:lpstr>CairngormEventRecorder</vt:lpstr>
      <vt:lpstr>CairngormEventRecorder - Continued</vt:lpstr>
      <vt:lpstr>OrderPresentationModelTest</vt:lpstr>
      <vt:lpstr>OrderPresentationModelTest</vt:lpstr>
      <vt:lpstr>OrderPresentationModelTest</vt:lpstr>
      <vt:lpstr>All Tests Pass</vt:lpstr>
      <vt:lpstr>Extract &amp; Override: alertMSOToUser</vt:lpstr>
      <vt:lpstr>Subclass: OrderPresentationModelTester</vt:lpstr>
      <vt:lpstr>OrderPresentationModelTest - 2nd Test</vt:lpstr>
      <vt:lpstr>OrderPresentationModelTest - 2nd Test</vt:lpstr>
      <vt:lpstr>All Tests Pass</vt:lpstr>
      <vt:lpstr>Review – Getting it under test</vt:lpstr>
      <vt:lpstr>Add more tests</vt:lpstr>
      <vt:lpstr>All Tests Pass</vt:lpstr>
      <vt:lpstr>Can we make REAL changes yet?!</vt:lpstr>
      <vt:lpstr>All Tests Pass – Refactoring Ready</vt:lpstr>
      <vt:lpstr>Reminder –NO (FUNCTIONAL) CHANGE</vt:lpstr>
      <vt:lpstr>Original Code</vt:lpstr>
      <vt:lpstr>Refactored Code</vt:lpstr>
      <vt:lpstr>Original &amp; Refactored Code</vt:lpstr>
      <vt:lpstr>That’s it?!   It looks nearly the same?  It *should*  It does the same thing   </vt:lpstr>
      <vt:lpstr>Refactored Consistent Protected Methods</vt:lpstr>
      <vt:lpstr>Moving out responsibilities</vt:lpstr>
      <vt:lpstr>Other Refactoring Benefits</vt:lpstr>
      <vt:lpstr>Metrics</vt:lpstr>
      <vt:lpstr>Observations</vt:lpstr>
      <vt:lpstr>Make a 2nd Draft</vt:lpstr>
      <vt:lpstr>Be Responsible</vt:lpstr>
      <vt:lpstr>Work small</vt:lpstr>
      <vt:lpstr>Extract &amp; Override Dependencies</vt:lpstr>
      <vt:lpstr>Q&amp;A</vt:lpstr>
      <vt:lpstr>Slide 78</vt:lpstr>
      <vt:lpstr>Slide 79</vt:lpstr>
      <vt:lpstr>Practice</vt:lpstr>
      <vt:lpstr>Only add value</vt:lpstr>
      <vt:lpstr>Respect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preso is NOT about</dc:title>
  <dc:creator>Drew</dc:creator>
  <cp:lastModifiedBy>Drew</cp:lastModifiedBy>
  <cp:revision>1202</cp:revision>
  <dcterms:created xsi:type="dcterms:W3CDTF">2006-08-16T00:00:00Z</dcterms:created>
  <dcterms:modified xsi:type="dcterms:W3CDTF">2012-04-17T05:16:39Z</dcterms:modified>
</cp:coreProperties>
</file>