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312" r:id="rId3"/>
    <p:sldId id="309" r:id="rId4"/>
    <p:sldId id="259" r:id="rId5"/>
    <p:sldId id="257" r:id="rId6"/>
    <p:sldId id="285" r:id="rId7"/>
    <p:sldId id="310" r:id="rId8"/>
    <p:sldId id="260" r:id="rId9"/>
    <p:sldId id="287" r:id="rId10"/>
    <p:sldId id="279" r:id="rId11"/>
    <p:sldId id="311" r:id="rId12"/>
    <p:sldId id="288" r:id="rId13"/>
    <p:sldId id="291" r:id="rId14"/>
    <p:sldId id="292" r:id="rId15"/>
    <p:sldId id="294" r:id="rId16"/>
    <p:sldId id="293" r:id="rId17"/>
    <p:sldId id="296" r:id="rId18"/>
    <p:sldId id="303" r:id="rId19"/>
    <p:sldId id="298" r:id="rId20"/>
    <p:sldId id="297" r:id="rId21"/>
    <p:sldId id="299" r:id="rId22"/>
    <p:sldId id="300" r:id="rId23"/>
    <p:sldId id="301" r:id="rId24"/>
    <p:sldId id="302" r:id="rId25"/>
    <p:sldId id="304" r:id="rId26"/>
    <p:sldId id="305" r:id="rId27"/>
    <p:sldId id="306" r:id="rId28"/>
    <p:sldId id="282" r:id="rId29"/>
    <p:sldId id="30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5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1584584-7AC7-4667-80BA-0241769BBA00}" type="datetimeFigureOut">
              <a:rPr lang="en-US" smtClean="0"/>
              <a:pPr/>
              <a:t>4/7/2011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733B5D4-EEE4-4BBB-8574-729290207B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shefman@squaredi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mailto:dshefman@squaredi.com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Taming of the Beast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Flex </a:t>
            </a:r>
            <a:r>
              <a:rPr lang="en-US" sz="5400" dirty="0" err="1" smtClean="0"/>
              <a:t>AdvancedDataGrid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5715000"/>
            <a:ext cx="8839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latin typeface="+mj-lt"/>
                <a:ea typeface="Adobe Gothic Std B" pitchFamily="34" charset="-128"/>
              </a:rPr>
              <a:t>Drew </a:t>
            </a:r>
            <a:r>
              <a:rPr lang="en-US" sz="1400" dirty="0" err="1" smtClean="0">
                <a:solidFill>
                  <a:schemeClr val="tx2"/>
                </a:solidFill>
                <a:latin typeface="+mj-lt"/>
                <a:ea typeface="Adobe Gothic Std B" pitchFamily="34" charset="-128"/>
              </a:rPr>
              <a:t>Shefman</a:t>
            </a:r>
            <a:endParaRPr lang="en-US" sz="1400" dirty="0" smtClean="0">
              <a:solidFill>
                <a:schemeClr val="tx2"/>
              </a:solidFill>
              <a:latin typeface="+mj-lt"/>
              <a:ea typeface="Adobe Gothic Std B" pitchFamily="34" charset="-128"/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  <a:latin typeface="+mj-lt"/>
                <a:ea typeface="Adobe Gothic Std B" pitchFamily="34" charset="-128"/>
                <a:hlinkClick r:id="rId2"/>
              </a:rPr>
              <a:t>dshefman@squaredi.com</a:t>
            </a:r>
            <a:endParaRPr lang="en-US" sz="1400" dirty="0" smtClean="0">
              <a:solidFill>
                <a:schemeClr val="tx2"/>
              </a:solidFill>
              <a:latin typeface="+mj-lt"/>
              <a:ea typeface="Adobe Gothic Std B" pitchFamily="34" charset="-128"/>
            </a:endParaRPr>
          </a:p>
          <a:p>
            <a:pPr algn="ctr"/>
            <a:r>
              <a:rPr lang="en-US" sz="1400" dirty="0" smtClean="0">
                <a:solidFill>
                  <a:schemeClr val="tx2"/>
                </a:solidFill>
                <a:latin typeface="+mj-lt"/>
                <a:ea typeface="Adobe Gothic Std B" pitchFamily="34" charset="-128"/>
              </a:rPr>
              <a:t>Blog: http://squaredi.blogspot.com/</a:t>
            </a:r>
            <a:endParaRPr lang="en-US" sz="1400" dirty="0">
              <a:solidFill>
                <a:schemeClr val="tx2"/>
              </a:solidFill>
              <a:latin typeface="+mj-lt"/>
              <a:ea typeface="Adobe Gothic Std B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key ingredient to focus?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Q: What happens internally when we focus into an editable cell?</a:t>
            </a:r>
          </a:p>
          <a:p>
            <a:pPr>
              <a:buNone/>
            </a:pPr>
            <a:r>
              <a:rPr lang="en-US" dirty="0" smtClean="0"/>
              <a:t>A: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editedItemPosition</a:t>
            </a:r>
            <a:r>
              <a:rPr lang="en-US" dirty="0" smtClean="0"/>
              <a:t> is updated to reflect the row &amp; column index of the edited position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itemEditorInstance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/>
              <a:t>is created. Even if the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renderIsEditor</a:t>
            </a:r>
            <a:r>
              <a:rPr lang="en-US" dirty="0" smtClean="0"/>
              <a:t> =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true</a:t>
            </a:r>
            <a:r>
              <a:rPr lang="en-US" dirty="0" smtClean="0"/>
              <a:t>, you still get a new instance.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me the focus!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Warning:</a:t>
            </a:r>
          </a:p>
          <a:p>
            <a:r>
              <a:rPr lang="en-US" dirty="0" smtClean="0"/>
              <a:t>Some might be custom </a:t>
            </a:r>
          </a:p>
          <a:p>
            <a:r>
              <a:rPr lang="en-US" dirty="0" smtClean="0"/>
              <a:t>Or newly created</a:t>
            </a:r>
          </a:p>
          <a:p>
            <a:r>
              <a:rPr lang="en-US" dirty="0" smtClean="0"/>
              <a:t>Due to limited research time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Patterns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Interceptor Pattern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Purpose: </a:t>
            </a:r>
            <a:br>
              <a:rPr lang="en-US" dirty="0" smtClean="0"/>
            </a:br>
            <a:r>
              <a:rPr lang="en-US" dirty="0" smtClean="0"/>
              <a:t>To grab an incoming property value, modify it, then pass the modified value to the property.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Implementation: </a:t>
            </a:r>
            <a:br>
              <a:rPr lang="en-US" dirty="0" smtClean="0"/>
            </a:br>
            <a:r>
              <a:rPr lang="en-US" dirty="0" smtClean="0"/>
              <a:t>override public function set property (v:*):void</a:t>
            </a:r>
            <a:br>
              <a:rPr lang="en-US" dirty="0" smtClean="0"/>
            </a:br>
            <a:r>
              <a:rPr lang="en-US" dirty="0" smtClean="0"/>
              <a:t>{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err="1" smtClean="0"/>
              <a:t>super.property</a:t>
            </a:r>
            <a:r>
              <a:rPr lang="en-US" dirty="0" smtClean="0"/>
              <a:t>= </a:t>
            </a:r>
            <a:r>
              <a:rPr lang="en-US" dirty="0" err="1" smtClean="0"/>
              <a:t>interceptor.modifyProperty</a:t>
            </a:r>
            <a:r>
              <a:rPr lang="en-US" dirty="0" smtClean="0"/>
              <a:t>(v)</a:t>
            </a:r>
            <a:br>
              <a:rPr lang="en-US" dirty="0" smtClean="0"/>
            </a:br>
            <a:r>
              <a:rPr lang="en-US" dirty="0" smtClean="0"/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64008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reference  </a:t>
            </a:r>
            <a:r>
              <a:rPr lang="en-US" dirty="0" err="1" smtClean="0"/>
              <a:t>ADGBase</a:t>
            </a:r>
            <a:r>
              <a:rPr lang="en-US" dirty="0" smtClean="0"/>
              <a:t> -&gt; set columns()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</a:t>
            </a:r>
            <a:r>
              <a:rPr lang="en-US" dirty="0" smtClean="0"/>
              <a:t>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Purpose:</a:t>
            </a:r>
            <a:br>
              <a:rPr lang="en-US" dirty="0" smtClean="0"/>
            </a:br>
            <a:r>
              <a:rPr lang="en-US" dirty="0" smtClean="0"/>
              <a:t>Provides access to public properties of a class.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Implementation:</a:t>
            </a:r>
            <a:br>
              <a:rPr lang="en-US" dirty="0" smtClean="0"/>
            </a:br>
            <a:r>
              <a:rPr lang="en-US" dirty="0" smtClean="0"/>
              <a:t>In its simplest form, it exposes the same public properties as the class that it is exposing. </a:t>
            </a:r>
            <a:br>
              <a:rPr lang="en-US" dirty="0" smtClean="0"/>
            </a:br>
            <a:r>
              <a:rPr lang="en-US" dirty="0" smtClean="0"/>
              <a:t>It is needed for unit testing, in which setting some of these properties creates a series of events that is difficult to test.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sz="2600" dirty="0" err="1" smtClean="0"/>
              <a:t>var</a:t>
            </a:r>
            <a:r>
              <a:rPr lang="en-US" sz="2600" dirty="0" smtClean="0"/>
              <a:t> </a:t>
            </a:r>
            <a:r>
              <a:rPr lang="en-US" sz="2600" dirty="0" err="1" smtClean="0"/>
              <a:t>gridAccessor:IGridAccessor</a:t>
            </a:r>
            <a:r>
              <a:rPr lang="en-US" sz="2600" dirty="0" smtClean="0"/>
              <a:t> = new </a:t>
            </a:r>
            <a:r>
              <a:rPr lang="en-US" sz="2600" dirty="0" err="1" smtClean="0"/>
              <a:t>GridAccessor</a:t>
            </a:r>
            <a:r>
              <a:rPr lang="en-US" sz="2600" dirty="0" smtClean="0"/>
              <a:t>(this);</a:t>
            </a:r>
            <a:endParaRPr lang="en-US" sz="26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4008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reference: </a:t>
            </a:r>
            <a:r>
              <a:rPr lang="en-US" dirty="0" err="1" smtClean="0"/>
              <a:t>GridFocusDelegate</a:t>
            </a:r>
            <a:r>
              <a:rPr lang="en-US" dirty="0" smtClean="0"/>
              <a:t> constructor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Evaluator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  <a:br>
              <a:rPr lang="en-US" dirty="0" smtClean="0"/>
            </a:br>
            <a:r>
              <a:rPr lang="en-US" dirty="0" smtClean="0"/>
              <a:t>To extract common business questions into a method that typically returns a </a:t>
            </a:r>
            <a:r>
              <a:rPr lang="en-US" dirty="0" err="1" smtClean="0"/>
              <a:t>boolean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Implementation:</a:t>
            </a:r>
            <a:br>
              <a:rPr lang="en-US" dirty="0" smtClean="0"/>
            </a:br>
            <a:r>
              <a:rPr lang="en-US" dirty="0" smtClean="0"/>
              <a:t>if (</a:t>
            </a:r>
            <a:r>
              <a:rPr lang="en-US" dirty="0" err="1" smtClean="0"/>
              <a:t>evaluator.isProductInOrder</a:t>
            </a:r>
            <a:r>
              <a:rPr lang="en-US" dirty="0" smtClean="0"/>
              <a:t>(product))</a:t>
            </a:r>
            <a:br>
              <a:rPr lang="en-US" dirty="0" smtClean="0"/>
            </a:br>
            <a:r>
              <a:rPr lang="en-US" dirty="0" smtClean="0"/>
              <a:t>if (</a:t>
            </a:r>
            <a:r>
              <a:rPr lang="en-US" dirty="0" err="1" smtClean="0"/>
              <a:t>evaluator.isProductOrderable</a:t>
            </a:r>
            <a:r>
              <a:rPr lang="en-US" dirty="0" smtClean="0"/>
              <a:t>(product))</a:t>
            </a:r>
            <a:br>
              <a:rPr lang="en-US" dirty="0" smtClean="0"/>
            </a:br>
            <a:r>
              <a:rPr lang="en-US" dirty="0" smtClean="0"/>
              <a:t>if (</a:t>
            </a:r>
            <a:r>
              <a:rPr lang="en-US" dirty="0" err="1" smtClean="0"/>
              <a:t>evaluator.isProductPromotion</a:t>
            </a:r>
            <a:r>
              <a:rPr lang="en-US" dirty="0" smtClean="0"/>
              <a:t>(product))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64008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reference  </a:t>
            </a:r>
            <a:r>
              <a:rPr lang="en-US" dirty="0" err="1" smtClean="0"/>
              <a:t>GridFocusDelegate</a:t>
            </a:r>
            <a:r>
              <a:rPr lang="en-US" dirty="0" smtClean="0"/>
              <a:t> -&gt; </a:t>
            </a:r>
            <a:r>
              <a:rPr lang="en-US" dirty="0" err="1" smtClean="0"/>
              <a:t>isDataRowIndexEditable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Delegate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Purpose:</a:t>
            </a:r>
            <a:br>
              <a:rPr lang="en-US" dirty="0" smtClean="0"/>
            </a:br>
            <a:r>
              <a:rPr lang="en-US" dirty="0" smtClean="0"/>
              <a:t>To offload all additional functionality, calculations, processing, etc that doesn’t directly set a property on the grid.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400800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reference  </a:t>
            </a:r>
            <a:r>
              <a:rPr lang="en-US" dirty="0" err="1" smtClean="0"/>
              <a:t>ADGSeam</a:t>
            </a:r>
            <a:r>
              <a:rPr lang="en-US" dirty="0" smtClean="0"/>
              <a:t> -&gt; </a:t>
            </a:r>
            <a:r>
              <a:rPr lang="en-US" dirty="0" err="1" smtClean="0"/>
              <a:t>setFocusFirst</a:t>
            </a:r>
            <a:r>
              <a:rPr lang="en-US" dirty="0" smtClean="0"/>
              <a:t>()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Gotcha’s</a:t>
            </a:r>
            <a:r>
              <a:rPr lang="en-US" dirty="0" smtClean="0"/>
              <a:t>, </a:t>
            </a:r>
          </a:p>
          <a:p>
            <a:r>
              <a:rPr lang="en-US" dirty="0" smtClean="0"/>
              <a:t>pitfalls,</a:t>
            </a:r>
          </a:p>
          <a:p>
            <a:r>
              <a:rPr lang="en-US" dirty="0" smtClean="0"/>
              <a:t>Defects, </a:t>
            </a:r>
          </a:p>
          <a:p>
            <a:r>
              <a:rPr lang="en-US" dirty="0" smtClean="0"/>
              <a:t>and other hidden “features”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 Fixes? Like What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When tabbing, it is really hard to tell it to ignore a particular item</a:t>
            </a:r>
          </a:p>
          <a:p>
            <a:r>
              <a:rPr lang="en-US" dirty="0" smtClean="0"/>
              <a:t>Like an out of stock item or a read only item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Override protected method </a:t>
            </a:r>
            <a:r>
              <a:rPr lang="en-US" dirty="0" err="1" smtClean="0"/>
              <a:t>isDataEditable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Defect</a:t>
            </a:r>
            <a:r>
              <a:rPr lang="en-US" dirty="0" smtClean="0"/>
              <a:t>: </a:t>
            </a:r>
            <a:r>
              <a:rPr lang="en-US" dirty="0" err="1" smtClean="0"/>
              <a:t>findNextItemEditor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6324600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Example reference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you have editable=“true”</a:t>
            </a:r>
          </a:p>
          <a:p>
            <a:r>
              <a:rPr lang="en-US" dirty="0" smtClean="0"/>
              <a:t>Yet you don’t set any columns to editable=“true”</a:t>
            </a:r>
          </a:p>
          <a:p>
            <a:r>
              <a:rPr lang="en-US" dirty="0" smtClean="0"/>
              <a:t>RTE on the </a:t>
            </a:r>
            <a:r>
              <a:rPr lang="en-US" dirty="0" err="1" smtClean="0"/>
              <a:t>focusInHandler</a:t>
            </a:r>
            <a:r>
              <a:rPr lang="en-US" dirty="0" smtClean="0"/>
              <a:t>, which could occur on Tab or </a:t>
            </a:r>
            <a:r>
              <a:rPr lang="en-US" dirty="0" err="1" smtClean="0"/>
              <a:t>setFocus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Override </a:t>
            </a:r>
            <a:r>
              <a:rPr lang="en-US" dirty="0" err="1" smtClean="0"/>
              <a:t>focusInHandler</a:t>
            </a:r>
            <a:r>
              <a:rPr lang="en-US" dirty="0" smtClean="0"/>
              <a:t> to error handle </a:t>
            </a:r>
            <a:r>
              <a:rPr lang="en-US" dirty="0" err="1" smtClean="0"/>
              <a:t>editedItemPosition</a:t>
            </a:r>
            <a:r>
              <a:rPr lang="en-US" dirty="0" smtClean="0"/>
              <a:t> which is left “out of range” after an internal for loop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</a:t>
            </a:r>
            <a:r>
              <a:rPr lang="en-US" dirty="0" smtClean="0"/>
              <a:t>: editable=“true”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800" y="6324600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Example reference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are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Freelance Developer / Architect with 15 years of professional multimedia experience</a:t>
            </a:r>
          </a:p>
          <a:p>
            <a:r>
              <a:rPr lang="en-US" dirty="0" smtClean="0"/>
              <a:t>Certified Flex Expert / Instructor</a:t>
            </a:r>
          </a:p>
          <a:p>
            <a:r>
              <a:rPr lang="en-US" dirty="0" smtClean="0"/>
              <a:t>Professor of Multimedia @ University of Houston</a:t>
            </a:r>
          </a:p>
          <a:p>
            <a:endParaRPr lang="en-US" dirty="0" smtClean="0"/>
          </a:p>
          <a:p>
            <a:r>
              <a:rPr lang="en-US" dirty="0" smtClean="0"/>
              <a:t>Just finished 4+ months of </a:t>
            </a:r>
            <a:r>
              <a:rPr lang="en-US" dirty="0" err="1" smtClean="0"/>
              <a:t>AdvancedDataGrid</a:t>
            </a:r>
            <a:r>
              <a:rPr lang="en-US" dirty="0" smtClean="0"/>
              <a:t> customization for a client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Problem	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smtClean="0"/>
              <a:t>Solution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RendererProviders take an explicit columnIndex</a:t>
            </a:r>
          </a:p>
          <a:p>
            <a:r>
              <a:rPr lang="en-US" smtClean="0"/>
              <a:t>Yet, they could span all of the columns</a:t>
            </a:r>
          </a:p>
          <a:p>
            <a:r>
              <a:rPr lang="en-US" smtClean="0"/>
              <a:t>If the first column is hidden, the rendererProvider doesn’t show at all.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Track the columnIndecies</a:t>
            </a:r>
          </a:p>
          <a:p>
            <a:r>
              <a:rPr lang="en-US" smtClean="0"/>
              <a:t>Shift referenced values when a column is hidden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Defect: RendererProviders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04800" y="6324600"/>
            <a:ext cx="8839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Example reference</a:t>
            </a:r>
            <a:endParaRPr lang="en-US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	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Dragging and editable enabled</a:t>
            </a:r>
          </a:p>
          <a:p>
            <a:r>
              <a:rPr lang="en-US" dirty="0" err="1" smtClean="0"/>
              <a:t>renderIsEditor</a:t>
            </a:r>
            <a:r>
              <a:rPr lang="en-US" dirty="0" smtClean="0"/>
              <a:t> = true</a:t>
            </a:r>
          </a:p>
          <a:p>
            <a:r>
              <a:rPr lang="en-US" dirty="0" smtClean="0"/>
              <a:t>User is unable to select/</a:t>
            </a:r>
            <a:r>
              <a:rPr lang="en-US" dirty="0" err="1" smtClean="0"/>
              <a:t>hilight</a:t>
            </a:r>
            <a:r>
              <a:rPr lang="en-US" dirty="0" smtClean="0"/>
              <a:t> field without dragging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Override </a:t>
            </a:r>
            <a:r>
              <a:rPr lang="en-US" dirty="0" err="1" smtClean="0"/>
              <a:t>mouseMoveHandler</a:t>
            </a:r>
            <a:r>
              <a:rPr lang="en-US" dirty="0" smtClean="0"/>
              <a:t> and check for an </a:t>
            </a:r>
            <a:r>
              <a:rPr lang="en-US" dirty="0" err="1" smtClean="0"/>
              <a:t>itemEditorInstance</a:t>
            </a:r>
            <a:r>
              <a:rPr lang="en-US" dirty="0" smtClean="0"/>
              <a:t> != null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Defect: Dragging an editable grid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Solution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Column sort applied</a:t>
            </a:r>
          </a:p>
          <a:p>
            <a:r>
              <a:rPr lang="en-US" dirty="0" smtClean="0"/>
              <a:t>Edit a field in that column</a:t>
            </a:r>
          </a:p>
          <a:p>
            <a:r>
              <a:rPr lang="en-US" dirty="0" smtClean="0"/>
              <a:t>When user commits (tabs away), the row might disappear based on sort.</a:t>
            </a:r>
          </a:p>
          <a:p>
            <a:endParaRPr lang="en-US" dirty="0" smtClean="0"/>
          </a:p>
          <a:p>
            <a:r>
              <a:rPr lang="en-US" dirty="0" smtClean="0"/>
              <a:t>Scenario: Sort on quantity. Change 3 to 10. Row of interest jumps </a:t>
            </a:r>
            <a:r>
              <a:rPr lang="en-US" dirty="0" err="1" smtClean="0"/>
              <a:t>offscreen</a:t>
            </a:r>
            <a:r>
              <a:rPr lang="en-US" dirty="0" smtClean="0"/>
              <a:t> to meet sort </a:t>
            </a:r>
            <a:r>
              <a:rPr lang="en-US" dirty="0" err="1" smtClean="0"/>
              <a:t>critiera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Disable sorting when editing the sorted field.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Defect: Editing a sorted field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HierarchicalViewCollection</a:t>
            </a:r>
            <a:r>
              <a:rPr lang="en-US" sz="2400" dirty="0" smtClean="0"/>
              <a:t> doesn’t listen for a refresh event on its underlying source collection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Specifically watch for the “</a:t>
            </a:r>
            <a:r>
              <a:rPr lang="en-US" sz="2400" dirty="0" err="1" smtClean="0"/>
              <a:t>filterFunctionChanged</a:t>
            </a:r>
            <a:r>
              <a:rPr lang="en-US" sz="2400" dirty="0" smtClean="0"/>
              <a:t>” event and manually call refresh on the </a:t>
            </a:r>
            <a:r>
              <a:rPr lang="en-US" sz="2400" dirty="0" err="1" smtClean="0"/>
              <a:t>HierarchicalCollection</a:t>
            </a:r>
            <a:endParaRPr lang="en-US" sz="2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Bug: </a:t>
            </a:r>
            <a:r>
              <a:rPr lang="en-US" dirty="0" err="1" smtClean="0"/>
              <a:t>HierarchicalViewCollection</a:t>
            </a:r>
            <a:r>
              <a:rPr lang="en-US" dirty="0" smtClean="0"/>
              <a:t> refresh</a:t>
            </a:r>
            <a:endParaRPr lang="en-US" dirty="0"/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Reusing a </a:t>
            </a:r>
            <a:r>
              <a:rPr lang="en-US" dirty="0" err="1" smtClean="0"/>
              <a:t>dataprovider</a:t>
            </a:r>
            <a:r>
              <a:rPr lang="en-US" dirty="0" smtClean="0"/>
              <a:t> with open nodes, will cause a performance slowdown due to caching of </a:t>
            </a:r>
            <a:r>
              <a:rPr lang="en-US" dirty="0" err="1" smtClean="0"/>
              <a:t>openNodes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/>
              <a:t>hierarchicalCollectionView.openNodes</a:t>
            </a:r>
            <a:r>
              <a:rPr lang="en-US" dirty="0" smtClean="0"/>
              <a:t> = {}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Bug: </a:t>
            </a:r>
            <a:r>
              <a:rPr lang="en-US" dirty="0" err="1" smtClean="0"/>
              <a:t>HierarchicalCollectionView</a:t>
            </a:r>
            <a:r>
              <a:rPr lang="en-US" dirty="0" smtClean="0"/>
              <a:t> </a:t>
            </a:r>
            <a:r>
              <a:rPr lang="en-US" dirty="0" err="1" smtClean="0"/>
              <a:t>openNodes</a:t>
            </a:r>
            <a:endParaRPr lang="en-US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set up these files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 marL="274320" lvl="1" fontAlgn="base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dirty="0" err="1" smtClean="0">
                <a:solidFill>
                  <a:schemeClr val="tx1"/>
                </a:solidFill>
              </a:rPr>
              <a:t>MyADGBugFix</a:t>
            </a:r>
            <a:endParaRPr lang="en-US" sz="2700" dirty="0" smtClean="0">
              <a:solidFill>
                <a:schemeClr val="tx1"/>
              </a:solidFill>
            </a:endParaRPr>
          </a:p>
          <a:p>
            <a:pPr lvl="2" fontAlgn="base">
              <a:buNone/>
            </a:pPr>
            <a:r>
              <a:rPr lang="en-US" dirty="0" smtClean="0"/>
              <a:t>Specifically for Flex based bugs</a:t>
            </a:r>
          </a:p>
          <a:p>
            <a:pPr marL="274320" lvl="1" fontAlgn="base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dirty="0" err="1" smtClean="0">
                <a:solidFill>
                  <a:schemeClr val="tx1"/>
                </a:solidFill>
              </a:rPr>
              <a:t>MyADGBaseClass</a:t>
            </a:r>
            <a:endParaRPr lang="en-US" sz="2700" dirty="0" smtClean="0">
              <a:solidFill>
                <a:schemeClr val="tx1"/>
              </a:solidFill>
            </a:endParaRPr>
          </a:p>
          <a:p>
            <a:pPr lvl="2" fontAlgn="base">
              <a:buNone/>
            </a:pPr>
            <a:r>
              <a:rPr lang="en-US" dirty="0" smtClean="0"/>
              <a:t>Used as a extensible library for common features</a:t>
            </a:r>
          </a:p>
          <a:p>
            <a:pPr marL="274320" lvl="1" fontAlgn="base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dirty="0" err="1" smtClean="0">
                <a:solidFill>
                  <a:schemeClr val="tx1"/>
                </a:solidFill>
              </a:rPr>
              <a:t>ClientADGBaseClass</a:t>
            </a:r>
            <a:endParaRPr lang="en-US" sz="2700" dirty="0" smtClean="0">
              <a:solidFill>
                <a:schemeClr val="tx1"/>
              </a:solidFill>
            </a:endParaRPr>
          </a:p>
          <a:p>
            <a:pPr lvl="2" fontAlgn="base">
              <a:buNone/>
            </a:pPr>
            <a:r>
              <a:rPr lang="en-US" dirty="0" smtClean="0"/>
              <a:t>Specific client functionality</a:t>
            </a:r>
          </a:p>
          <a:p>
            <a:pPr marL="274320" lvl="1" fontAlgn="base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dirty="0" err="1" smtClean="0">
                <a:solidFill>
                  <a:schemeClr val="tx1"/>
                </a:solidFill>
              </a:rPr>
              <a:t>ClientADGFactory</a:t>
            </a:r>
            <a:endParaRPr lang="en-US" sz="2700" dirty="0" smtClean="0">
              <a:solidFill>
                <a:schemeClr val="tx1"/>
              </a:solidFill>
            </a:endParaRPr>
          </a:p>
          <a:p>
            <a:pPr lvl="2" fontAlgn="base">
              <a:buNone/>
            </a:pPr>
            <a:r>
              <a:rPr lang="en-US" dirty="0" smtClean="0"/>
              <a:t>Enumerate all of the grids that the client has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 &amp; Q&amp;A</a:t>
            </a:r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FAQ - How to solve an RTE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 will likely happen in </a:t>
            </a:r>
            <a:r>
              <a:rPr lang="en-US" dirty="0" err="1" smtClean="0"/>
              <a:t>commitProperties</a:t>
            </a:r>
            <a:r>
              <a:rPr lang="en-US" dirty="0" smtClean="0"/>
              <a:t> or </a:t>
            </a:r>
            <a:r>
              <a:rPr lang="en-US" dirty="0" err="1" smtClean="0"/>
              <a:t>updateDisplayList</a:t>
            </a:r>
            <a:r>
              <a:rPr lang="en-US" dirty="0" smtClean="0"/>
              <a:t>, or some method that is called from them</a:t>
            </a:r>
          </a:p>
          <a:p>
            <a:r>
              <a:rPr lang="en-US" dirty="0" smtClean="0"/>
              <a:t> if method is override-able, you might be able to trap the error. More then likely you can’t. </a:t>
            </a:r>
          </a:p>
          <a:p>
            <a:r>
              <a:rPr lang="en-US" dirty="0" smtClean="0"/>
              <a:t>Look at all of the conditions, properties, and “seams” into this method for a way out of it. You’ll have to do some class inheritance jumping. </a:t>
            </a:r>
          </a:p>
          <a:p>
            <a:r>
              <a:rPr lang="en-US" dirty="0" smtClean="0"/>
              <a:t>Override / validate the property / method that you have access to. 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2800" dirty="0" smtClean="0">
                <a:solidFill>
                  <a:schemeClr val="tx2"/>
                </a:solidFill>
                <a:ea typeface="Adobe Gothic Std B" pitchFamily="34" charset="-128"/>
              </a:rPr>
              <a:t>Drew </a:t>
            </a:r>
            <a:r>
              <a:rPr lang="en-US" sz="2800" dirty="0" err="1" smtClean="0">
                <a:solidFill>
                  <a:schemeClr val="tx2"/>
                </a:solidFill>
                <a:ea typeface="Adobe Gothic Std B" pitchFamily="34" charset="-128"/>
              </a:rPr>
              <a:t>Shefman</a:t>
            </a:r>
            <a:endParaRPr lang="en-US" sz="2800" dirty="0" smtClean="0">
              <a:solidFill>
                <a:schemeClr val="tx2"/>
              </a:solidFill>
              <a:ea typeface="Adobe Gothic Std B" pitchFamily="34" charset="-128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2"/>
                </a:solidFill>
                <a:ea typeface="Adobe Gothic Std B" pitchFamily="34" charset="-128"/>
                <a:hlinkClick r:id="rId2"/>
              </a:rPr>
              <a:t>dshefman@squaredi.com</a:t>
            </a:r>
            <a:endParaRPr lang="en-US" sz="2800" dirty="0" smtClean="0">
              <a:solidFill>
                <a:schemeClr val="tx2"/>
              </a:solidFill>
              <a:ea typeface="Adobe Gothic Std B" pitchFamily="34" charset="-128"/>
            </a:endParaRPr>
          </a:p>
          <a:p>
            <a:pPr>
              <a:buNone/>
            </a:pPr>
            <a:endParaRPr lang="en-US" sz="2800" dirty="0" smtClean="0">
              <a:solidFill>
                <a:schemeClr val="tx2"/>
              </a:solidFill>
              <a:ea typeface="Adobe Gothic Std B" pitchFamily="34" charset="-128"/>
            </a:endParaRPr>
          </a:p>
          <a:p>
            <a:pPr>
              <a:buNone/>
            </a:pPr>
            <a:endParaRPr lang="en-US" sz="2800" dirty="0" smtClean="0">
              <a:ea typeface="Adobe Gothic Std B" pitchFamily="34" charset="-128"/>
            </a:endParaRPr>
          </a:p>
          <a:p>
            <a:pPr>
              <a:buNone/>
            </a:pPr>
            <a:r>
              <a:rPr lang="en-US" sz="2800" dirty="0" smtClean="0">
                <a:solidFill>
                  <a:schemeClr val="tx2"/>
                </a:solidFill>
                <a:ea typeface="Adobe Gothic Std B" pitchFamily="34" charset="-128"/>
              </a:rPr>
              <a:t>Blog</a:t>
            </a:r>
            <a:r>
              <a:rPr lang="en-US" sz="2800" dirty="0" smtClean="0">
                <a:solidFill>
                  <a:schemeClr val="tx2"/>
                </a:solidFill>
                <a:ea typeface="Adobe Gothic Std B" pitchFamily="34" charset="-128"/>
              </a:rPr>
              <a:t>: http://squaredi.blogspot.com/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you talking about today?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Useful design patterns for extending the grid,  focusing on focus control examples</a:t>
            </a:r>
          </a:p>
          <a:p>
            <a:r>
              <a:rPr lang="en-US" dirty="0" smtClean="0"/>
              <a:t>Bugs and </a:t>
            </a:r>
            <a:r>
              <a:rPr lang="en-US" dirty="0" err="1" smtClean="0"/>
              <a:t>gotcha’s</a:t>
            </a:r>
            <a:r>
              <a:rPr lang="en-US" dirty="0" smtClean="0"/>
              <a:t> within the grid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Extending the ADG</a:t>
            </a:r>
          </a:p>
          <a:p>
            <a:r>
              <a:rPr lang="en-US" dirty="0" smtClean="0"/>
              <a:t>Design Patterns</a:t>
            </a:r>
          </a:p>
          <a:p>
            <a:r>
              <a:rPr lang="en-US" dirty="0" smtClean="0"/>
              <a:t>Existing Bugs &amp; Defects </a:t>
            </a:r>
          </a:p>
          <a:p>
            <a:r>
              <a:rPr lang="en-US" dirty="0" smtClean="0"/>
              <a:t>Show me the Code – Focusing on </a:t>
            </a:r>
            <a:r>
              <a:rPr lang="en-US" dirty="0" smtClean="0"/>
              <a:t>Focus</a:t>
            </a:r>
            <a:endParaRPr lang="en-US" dirty="0" smtClean="0"/>
          </a:p>
          <a:p>
            <a:r>
              <a:rPr lang="en-US" dirty="0" smtClean="0"/>
              <a:t>File </a:t>
            </a:r>
            <a:r>
              <a:rPr lang="en-US" dirty="0" smtClean="0"/>
              <a:t>Structure</a:t>
            </a:r>
          </a:p>
          <a:p>
            <a:r>
              <a:rPr lang="en-US" dirty="0" smtClean="0"/>
              <a:t>Q&amp;A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Extending the ADG: Why?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80% of the screen was the ADG</a:t>
            </a:r>
          </a:p>
          <a:p>
            <a:r>
              <a:rPr lang="en-US" dirty="0" smtClean="0"/>
              <a:t>80% of all of the possible screens had a grid on it</a:t>
            </a:r>
          </a:p>
          <a:p>
            <a:r>
              <a:rPr lang="en-US" dirty="0" smtClean="0"/>
              <a:t>24 different grids to display the same data (Products)</a:t>
            </a:r>
          </a:p>
          <a:p>
            <a:r>
              <a:rPr lang="en-US" dirty="0" smtClean="0"/>
              <a:t>Many developers around the world </a:t>
            </a:r>
          </a:p>
          <a:p>
            <a:r>
              <a:rPr lang="en-US" dirty="0" smtClean="0"/>
              <a:t>Highly styled</a:t>
            </a:r>
          </a:p>
          <a:p>
            <a:r>
              <a:rPr lang="en-US" dirty="0" smtClean="0"/>
              <a:t>Precision focus and tab control</a:t>
            </a:r>
          </a:p>
          <a:p>
            <a:r>
              <a:rPr lang="en-US" dirty="0" smtClean="0"/>
              <a:t>Unique requirements</a:t>
            </a:r>
          </a:p>
          <a:p>
            <a:r>
              <a:rPr lang="en-US" dirty="0" smtClean="0"/>
              <a:t>Bug Fixes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sort of unique </a:t>
            </a:r>
            <a:r>
              <a:rPr lang="en-US" dirty="0" smtClean="0"/>
              <a:t>focus requirements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0,1, or 2 editable fields per cell</a:t>
            </a:r>
          </a:p>
          <a:p>
            <a:r>
              <a:rPr lang="en-US" dirty="0" smtClean="0"/>
              <a:t>Grouping and expanded rows that don’t have any focusable fields</a:t>
            </a:r>
          </a:p>
          <a:p>
            <a:r>
              <a:rPr lang="en-US" dirty="0" smtClean="0"/>
              <a:t>Clicking anywhere in the row focuses on editable cell</a:t>
            </a:r>
          </a:p>
          <a:p>
            <a:r>
              <a:rPr lang="en-US" dirty="0" smtClean="0"/>
              <a:t>First editable field gets focus when the grid appears</a:t>
            </a:r>
          </a:p>
          <a:p>
            <a:r>
              <a:rPr lang="en-US" dirty="0" smtClean="0"/>
              <a:t>Some products are not editable</a:t>
            </a:r>
          </a:p>
          <a:p>
            <a:r>
              <a:rPr lang="en-US" dirty="0" smtClean="0"/>
              <a:t>Set focus to a particular item from outside the grid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sort of unique requirements? </a:t>
            </a:r>
            <a:endParaRPr lang="en-US" dirty="0"/>
          </a:p>
        </p:txBody>
      </p:sp>
      <p:pic>
        <p:nvPicPr>
          <p:cNvPr id="4" name="Content Placeholder 3" descr="ADG mock wireframe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828800"/>
            <a:ext cx="7018985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Design Principles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Very easy to read and understand</a:t>
            </a:r>
          </a:p>
          <a:p>
            <a:r>
              <a:rPr lang="en-US" dirty="0" smtClean="0"/>
              <a:t>Swappable functionality on an instance level</a:t>
            </a:r>
          </a:p>
          <a:p>
            <a:r>
              <a:rPr lang="en-US" dirty="0" smtClean="0"/>
              <a:t>Single reference point for all grids</a:t>
            </a:r>
          </a:p>
          <a:p>
            <a:r>
              <a:rPr lang="en-US" dirty="0" smtClean="0"/>
              <a:t>Unit Testable</a:t>
            </a:r>
          </a:p>
          <a:p>
            <a:r>
              <a:rPr lang="en-US" dirty="0" smtClean="0"/>
              <a:t>Efficient; enabling features only as needed</a:t>
            </a:r>
          </a:p>
          <a:p>
            <a:r>
              <a:rPr lang="en-US" dirty="0" smtClean="0"/>
              <a:t>100% decoupled from Data, Models, Framework</a:t>
            </a:r>
          </a:p>
          <a:p>
            <a:r>
              <a:rPr lang="en-US" dirty="0" smtClean="0"/>
              <a:t>Still *is* an </a:t>
            </a:r>
            <a:r>
              <a:rPr lang="en-US" dirty="0" err="1" smtClean="0"/>
              <a:t>AdvancedDataGrid</a:t>
            </a:r>
            <a:r>
              <a:rPr lang="en-US" dirty="0" smtClean="0"/>
              <a:t> to the developers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how do you meet your goals?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Delegate as much work as possible to other classes</a:t>
            </a:r>
          </a:p>
          <a:p>
            <a:r>
              <a:rPr lang="en-US" dirty="0" smtClean="0"/>
              <a:t>Keep methods small (&lt;5 lines) to make it readable</a:t>
            </a:r>
          </a:p>
          <a:p>
            <a:r>
              <a:rPr lang="en-US" dirty="0" smtClean="0"/>
              <a:t>Create as many “seams” as possible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23335</TotalTime>
  <Words>873</Words>
  <Application>Microsoft Office PowerPoint</Application>
  <PresentationFormat>On-screen Show (4:3)</PresentationFormat>
  <Paragraphs>159</Paragraphs>
  <Slides>29</Slides>
  <Notes>0</Notes>
  <HiddenSlides>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Civic</vt:lpstr>
      <vt:lpstr>Flex AdvancedDataGrid</vt:lpstr>
      <vt:lpstr>Who are you?</vt:lpstr>
      <vt:lpstr>What are you talking about today?</vt:lpstr>
      <vt:lpstr>Outline</vt:lpstr>
      <vt:lpstr>Extending the ADG: Why? </vt:lpstr>
      <vt:lpstr>What sort of unique focus requirements? </vt:lpstr>
      <vt:lpstr>What sort of unique requirements? </vt:lpstr>
      <vt:lpstr>Guiding Design Principles</vt:lpstr>
      <vt:lpstr>So how do you meet your goals?</vt:lpstr>
      <vt:lpstr>Is there a key ingredient to focus? </vt:lpstr>
      <vt:lpstr>Demo</vt:lpstr>
      <vt:lpstr>Design Patterns</vt:lpstr>
      <vt:lpstr>Interceptor Pattern</vt:lpstr>
      <vt:lpstr>Accessor Pattern</vt:lpstr>
      <vt:lpstr>Evaluator Pattern</vt:lpstr>
      <vt:lpstr>Delegate Pattern</vt:lpstr>
      <vt:lpstr>Bug Fixes? Like What</vt:lpstr>
      <vt:lpstr>Defect: findNextItemEditor</vt:lpstr>
      <vt:lpstr>Bug: editable=“true”</vt:lpstr>
      <vt:lpstr>Defect: RendererProviders</vt:lpstr>
      <vt:lpstr>Defect: Dragging an editable grid</vt:lpstr>
      <vt:lpstr>Defect: Editing a sorted field</vt:lpstr>
      <vt:lpstr>Bug: HierarchicalViewCollection refresh</vt:lpstr>
      <vt:lpstr>Bug: HierarchicalCollectionView openNodes</vt:lpstr>
      <vt:lpstr>Structure</vt:lpstr>
      <vt:lpstr>Structure</vt:lpstr>
      <vt:lpstr>FAQ &amp; Q&amp;A</vt:lpstr>
      <vt:lpstr>FAQ - How to solve an RTE</vt:lpstr>
      <vt:lpstr>Q &amp; 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SyscoMarket AdvancedDataGrid</dc:title>
  <dc:creator>Drew</dc:creator>
  <cp:lastModifiedBy>Drew</cp:lastModifiedBy>
  <cp:revision>188</cp:revision>
  <dcterms:created xsi:type="dcterms:W3CDTF">2010-12-13T15:45:06Z</dcterms:created>
  <dcterms:modified xsi:type="dcterms:W3CDTF">2011-04-11T05:23:12Z</dcterms:modified>
</cp:coreProperties>
</file>